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336" r:id="rId2"/>
    <p:sldId id="340" r:id="rId3"/>
    <p:sldId id="362" r:id="rId4"/>
    <p:sldId id="298" r:id="rId5"/>
    <p:sldId id="363" r:id="rId6"/>
    <p:sldId id="365" r:id="rId7"/>
    <p:sldId id="364" r:id="rId8"/>
    <p:sldId id="344" r:id="rId9"/>
    <p:sldId id="366" r:id="rId10"/>
    <p:sldId id="367" r:id="rId11"/>
    <p:sldId id="368" r:id="rId12"/>
    <p:sldId id="369" r:id="rId13"/>
    <p:sldId id="370" r:id="rId14"/>
    <p:sldId id="371" r:id="rId15"/>
    <p:sldId id="360" r:id="rId16"/>
    <p:sldId id="372" r:id="rId17"/>
    <p:sldId id="373" r:id="rId18"/>
    <p:sldId id="374" r:id="rId19"/>
    <p:sldId id="375" r:id="rId20"/>
    <p:sldId id="376" r:id="rId21"/>
    <p:sldId id="377" r:id="rId22"/>
    <p:sldId id="379"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ở đầu" id="{DCEC9BB9-0A89-46B3-89CF-F6911E39BE39}">
          <p14:sldIdLst>
            <p14:sldId id="336"/>
          </p14:sldIdLst>
        </p14:section>
        <p14:section name="BÀI 30" id="{796A716C-1753-4C49-983A-CB0746CE4563}">
          <p14:sldIdLst>
            <p14:sldId id="340"/>
            <p14:sldId id="362"/>
            <p14:sldId id="298"/>
            <p14:sldId id="363"/>
            <p14:sldId id="365"/>
            <p14:sldId id="364"/>
            <p14:sldId id="344"/>
            <p14:sldId id="366"/>
            <p14:sldId id="367"/>
            <p14:sldId id="368"/>
            <p14:sldId id="369"/>
            <p14:sldId id="370"/>
            <p14:sldId id="371"/>
            <p14:sldId id="360"/>
            <p14:sldId id="372"/>
            <p14:sldId id="373"/>
            <p14:sldId id="374"/>
            <p14:sldId id="375"/>
            <p14:sldId id="376"/>
            <p14:sldId id="377"/>
            <p14:sldId id="37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A3DC"/>
    <a:srgbClr val="EA7E7E"/>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5/14/2021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9.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0.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H1">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42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l">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5/14/2021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áo hiệu Bài tập">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5/14/2021</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pic>
        <p:nvPicPr>
          <p:cNvPr id="14" name="Picture 13"/>
          <p:cNvPicPr>
            <a:picLocks noChangeAspect="1"/>
          </p:cNvPicPr>
          <p:nvPr userDrawn="1"/>
        </p:nvPicPr>
        <p:blipFill>
          <a:blip r:embed="rId4"/>
          <a:stretch>
            <a:fillRect/>
          </a:stretch>
        </p:blipFill>
        <p:spPr>
          <a:xfrm>
            <a:off x="2361000" y="1044000"/>
            <a:ext cx="7470001" cy="4770001"/>
          </a:xfrm>
          <a:prstGeom prst="rect">
            <a:avLst/>
          </a:prstGeom>
        </p:spPr>
      </p:pic>
    </p:spTree>
    <p:extLst>
      <p:ext uri="{BB962C8B-B14F-4D97-AF65-F5344CB8AC3E}">
        <p14:creationId xmlns:p14="http://schemas.microsoft.com/office/powerpoint/2010/main" val="38495128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H2">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l">
              <a:buNone/>
              <a:defRPr sz="3000" b="1"/>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8" name="Picture 7"/>
          <p:cNvPicPr>
            <a:picLocks noChangeAspect="1"/>
          </p:cNvPicPr>
          <p:nvPr userDrawn="1"/>
        </p:nvPicPr>
        <p:blipFill>
          <a:blip r:embed="rId2"/>
          <a:stretch>
            <a:fillRect/>
          </a:stretch>
        </p:blipFill>
        <p:spPr>
          <a:xfrm>
            <a:off x="289257" y="288963"/>
            <a:ext cx="1015668" cy="1341448"/>
          </a:xfrm>
          <a:prstGeom prst="rect">
            <a:avLst/>
          </a:prstGeom>
        </p:spPr>
      </p:pic>
      <p:pic>
        <p:nvPicPr>
          <p:cNvPr id="9" name="Picture 8"/>
          <p:cNvPicPr>
            <a:picLocks noChangeAspect="1"/>
          </p:cNvPicPr>
          <p:nvPr userDrawn="1"/>
        </p:nvPicPr>
        <p:blipFill>
          <a:blip r:embed="rId3">
            <a:duotone>
              <a:prstClr val="black"/>
              <a:schemeClr val="accent4">
                <a:tint val="45000"/>
                <a:satMod val="400000"/>
              </a:schemeClr>
            </a:duotone>
          </a:blip>
          <a:stretch>
            <a:fillRect/>
          </a:stretch>
        </p:blipFill>
        <p:spPr>
          <a:xfrm>
            <a:off x="10118051" y="375835"/>
            <a:ext cx="1726132" cy="1131656"/>
          </a:xfrm>
          <a:prstGeom prst="rect">
            <a:avLst/>
          </a:prstGeom>
        </p:spPr>
      </p:pic>
      <p:pic>
        <p:nvPicPr>
          <p:cNvPr id="11" name="Picture 10"/>
          <p:cNvPicPr>
            <a:picLocks noChangeAspect="1"/>
          </p:cNvPicPr>
          <p:nvPr userDrawn="1"/>
        </p:nvPicPr>
        <p:blipFill>
          <a:blip r:embed="rId4"/>
          <a:stretch>
            <a:fillRect/>
          </a:stretch>
        </p:blipFill>
        <p:spPr>
          <a:xfrm>
            <a:off x="3227614" y="3590220"/>
            <a:ext cx="5736772" cy="3267780"/>
          </a:xfrm>
          <a:prstGeom prst="rect">
            <a:avLst/>
          </a:prstGeom>
        </p:spPr>
      </p:pic>
    </p:spTree>
    <p:extLst>
      <p:ext uri="{BB962C8B-B14F-4D97-AF65-F5344CB8AC3E}">
        <p14:creationId xmlns:p14="http://schemas.microsoft.com/office/powerpoint/2010/main" val="36273073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3">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4003084" cy="369332"/>
          </a:xfrm>
          <a:prstGeom prst="rect">
            <a:avLst/>
          </a:prstGeom>
          <a:noFill/>
        </p:spPr>
        <p:txBody>
          <a:bodyPr wrap="none" rtlCol="0">
            <a:spAutoFit/>
          </a:bodyPr>
          <a:lstStyle/>
          <a:p>
            <a:r>
              <a:rPr lang="en-US" smtClean="0"/>
              <a:t>Trường</a:t>
            </a:r>
            <a:r>
              <a:rPr lang="en-US" baseline="0" smtClean="0"/>
              <a:t> tiểu học Chi Lăng – Tân Bình</a:t>
            </a:r>
            <a:endParaRPr lang="en-US"/>
          </a:p>
        </p:txBody>
      </p:sp>
      <p:sp>
        <p:nvSpPr>
          <p:cNvPr id="9" name="TextBox 8"/>
          <p:cNvSpPr txBox="1"/>
          <p:nvPr userDrawn="1"/>
        </p:nvSpPr>
        <p:spPr>
          <a:xfrm>
            <a:off x="7199290" y="149154"/>
            <a:ext cx="5182427"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Bài</a:t>
            </a:r>
            <a:r>
              <a:rPr lang="en-US" baseline="0" smtClean="0"/>
              <a:t> 30: LÀM QUEN VỚI PHẦN MỀM ENCORE</a:t>
            </a:r>
            <a:endParaRPr lang="en-US" smtClean="0"/>
          </a:p>
          <a:p>
            <a:endParaRPr lang="en-US"/>
          </a:p>
        </p:txBody>
      </p:sp>
      <p:sp>
        <p:nvSpPr>
          <p:cNvPr id="11" name="Text Placeholder 10"/>
          <p:cNvSpPr>
            <a:spLocks noGrp="1"/>
          </p:cNvSpPr>
          <p:nvPr>
            <p:ph type="body" sz="quarter" idx="13"/>
          </p:nvPr>
        </p:nvSpPr>
        <p:spPr>
          <a:xfrm>
            <a:off x="1275744" y="795485"/>
            <a:ext cx="9784733" cy="777996"/>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p:cNvPicPr>
            <a:picLocks noChangeAspect="1"/>
          </p:cNvPicPr>
          <p:nvPr userDrawn="1"/>
        </p:nvPicPr>
        <p:blipFill>
          <a:blip r:embed="rId2"/>
          <a:stretch>
            <a:fillRect/>
          </a:stretch>
        </p:blipFill>
        <p:spPr>
          <a:xfrm>
            <a:off x="4755769" y="5297317"/>
            <a:ext cx="2680462" cy="152684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Tree>
    <p:extLst>
      <p:ext uri="{BB962C8B-B14F-4D97-AF65-F5344CB8AC3E}">
        <p14:creationId xmlns:p14="http://schemas.microsoft.com/office/powerpoint/2010/main" val="18631359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4">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1275744" y="795485"/>
            <a:ext cx="9784733" cy="634290"/>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a:duotone>
              <a:prstClr val="black"/>
              <a:schemeClr val="accent6">
                <a:tint val="45000"/>
                <a:satMod val="400000"/>
              </a:schemeClr>
            </a:duotone>
          </a:blip>
          <a:stretch>
            <a:fillRect/>
          </a:stretch>
        </p:blipFill>
        <p:spPr>
          <a:xfrm>
            <a:off x="5019675" y="5758404"/>
            <a:ext cx="2152650" cy="1099596"/>
          </a:xfrm>
          <a:prstGeom prst="rect">
            <a:avLst/>
          </a:prstGeom>
        </p:spPr>
      </p:pic>
      <p:pic>
        <p:nvPicPr>
          <p:cNvPr id="13" name="Picture 12"/>
          <p:cNvPicPr>
            <a:picLocks noChangeAspect="1"/>
          </p:cNvPicPr>
          <p:nvPr userDrawn="1"/>
        </p:nvPicPr>
        <p:blipFill>
          <a:blip r:embed="rId3"/>
          <a:stretch>
            <a:fillRect/>
          </a:stretch>
        </p:blipFill>
        <p:spPr>
          <a:xfrm>
            <a:off x="396821" y="5562028"/>
            <a:ext cx="672488" cy="888192"/>
          </a:xfrm>
          <a:prstGeom prst="rect">
            <a:avLst/>
          </a:prstGeom>
        </p:spPr>
      </p:pic>
      <p:pic>
        <p:nvPicPr>
          <p:cNvPr id="14" name="Picture 13"/>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5" name="TextBox 14"/>
          <p:cNvSpPr txBox="1"/>
          <p:nvPr userDrawn="1"/>
        </p:nvSpPr>
        <p:spPr>
          <a:xfrm>
            <a:off x="510139" y="161842"/>
            <a:ext cx="4003084" cy="369332"/>
          </a:xfrm>
          <a:prstGeom prst="rect">
            <a:avLst/>
          </a:prstGeom>
          <a:noFill/>
        </p:spPr>
        <p:txBody>
          <a:bodyPr wrap="none" rtlCol="0">
            <a:spAutoFit/>
          </a:bodyPr>
          <a:lstStyle/>
          <a:p>
            <a:r>
              <a:rPr lang="en-US" smtClean="0"/>
              <a:t>Trường</a:t>
            </a:r>
            <a:r>
              <a:rPr lang="en-US" baseline="0" smtClean="0"/>
              <a:t> tiểu học Chi Lăng – Tân Bình</a:t>
            </a:r>
            <a:endParaRPr lang="en-US"/>
          </a:p>
        </p:txBody>
      </p:sp>
      <p:sp>
        <p:nvSpPr>
          <p:cNvPr id="16" name="TextBox 15"/>
          <p:cNvSpPr txBox="1"/>
          <p:nvPr userDrawn="1"/>
        </p:nvSpPr>
        <p:spPr>
          <a:xfrm>
            <a:off x="7199290" y="149154"/>
            <a:ext cx="5182427"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Bài</a:t>
            </a:r>
            <a:r>
              <a:rPr lang="en-US" baseline="0" smtClean="0"/>
              <a:t> 30: LÀM QUEN VỚI PHẦN MỀM ENCORE</a:t>
            </a:r>
            <a:endParaRPr lang="en-US" smtClean="0"/>
          </a:p>
          <a:p>
            <a:endParaRPr lang="en-US"/>
          </a:p>
        </p:txBody>
      </p:sp>
    </p:spTree>
    <p:extLst>
      <p:ext uri="{BB962C8B-B14F-4D97-AF65-F5344CB8AC3E}">
        <p14:creationId xmlns:p14="http://schemas.microsoft.com/office/powerpoint/2010/main" val="15854532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5">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5/14/2021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Text Placeholder 10"/>
          <p:cNvSpPr>
            <a:spLocks noGrp="1"/>
          </p:cNvSpPr>
          <p:nvPr>
            <p:ph type="body" sz="quarter" idx="13"/>
          </p:nvPr>
        </p:nvSpPr>
        <p:spPr>
          <a:xfrm>
            <a:off x="1275744" y="795485"/>
            <a:ext cx="9784733" cy="472446"/>
          </a:xfrm>
        </p:spPr>
        <p:txBody>
          <a:bodyPr>
            <a:noAutofit/>
          </a:bodyPr>
          <a:lstStyle>
            <a:lvl1pPr algn="ctr">
              <a:defRPr sz="3200">
                <a:solidFill>
                  <a:schemeClr val="bg2"/>
                </a:solidFill>
              </a:defRPr>
            </a:lvl1pPr>
            <a:lvl2pPr algn="ctr">
              <a:defRPr sz="3200">
                <a:solidFill>
                  <a:schemeClr val="bg2"/>
                </a:solidFill>
              </a:defRPr>
            </a:lvl2pPr>
            <a:lvl3pPr algn="ctr">
              <a:defRPr sz="3200">
                <a:solidFill>
                  <a:schemeClr val="bg2"/>
                </a:solidFill>
              </a:defRPr>
            </a:lvl3pPr>
            <a:lvl4pPr algn="ctr">
              <a:defRPr sz="3200">
                <a:solidFill>
                  <a:schemeClr val="bg2"/>
                </a:solidFill>
              </a:defRPr>
            </a:lvl4pPr>
            <a:lvl5pPr algn="ctr">
              <a:defRPr sz="32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3" name="Picture 2"/>
          <p:cNvPicPr>
            <a:picLocks noChangeAspect="1"/>
          </p:cNvPicPr>
          <p:nvPr userDrawn="1"/>
        </p:nvPicPr>
        <p:blipFill>
          <a:blip r:embed="rId2">
            <a:duotone>
              <a:prstClr val="black"/>
              <a:schemeClr val="accent6">
                <a:tint val="45000"/>
                <a:satMod val="400000"/>
              </a:schemeClr>
            </a:duotone>
          </a:blip>
          <a:stretch>
            <a:fillRect/>
          </a:stretch>
        </p:blipFill>
        <p:spPr>
          <a:xfrm rot="10800000" flipV="1">
            <a:off x="4125685" y="5730611"/>
            <a:ext cx="3940630" cy="1057368"/>
          </a:xfrm>
          <a:prstGeom prst="rect">
            <a:avLst/>
          </a:prstGeom>
        </p:spPr>
      </p:pic>
      <p:pic>
        <p:nvPicPr>
          <p:cNvPr id="12" name="Picture 11"/>
          <p:cNvPicPr>
            <a:picLocks noChangeAspect="1"/>
          </p:cNvPicPr>
          <p:nvPr userDrawn="1"/>
        </p:nvPicPr>
        <p:blipFill>
          <a:blip r:embed="rId3"/>
          <a:stretch>
            <a:fillRect/>
          </a:stretch>
        </p:blipFill>
        <p:spPr>
          <a:xfrm>
            <a:off x="396821" y="5562028"/>
            <a:ext cx="672488" cy="888192"/>
          </a:xfrm>
          <a:prstGeom prst="rect">
            <a:avLst/>
          </a:prstGeom>
        </p:spPr>
      </p:pic>
      <p:pic>
        <p:nvPicPr>
          <p:cNvPr id="13" name="Picture 12"/>
          <p:cNvPicPr>
            <a:picLocks noChangeAspect="1"/>
          </p:cNvPicPr>
          <p:nvPr userDrawn="1"/>
        </p:nvPicPr>
        <p:blipFill>
          <a:blip r:embed="rId4">
            <a:duotone>
              <a:prstClr val="black"/>
              <a:schemeClr val="accent4">
                <a:tint val="45000"/>
                <a:satMod val="400000"/>
              </a:schemeClr>
            </a:duotone>
          </a:blip>
          <a:stretch>
            <a:fillRect/>
          </a:stretch>
        </p:blipFill>
        <p:spPr>
          <a:xfrm>
            <a:off x="10595250" y="5686097"/>
            <a:ext cx="1142898" cy="749286"/>
          </a:xfrm>
          <a:prstGeom prst="rect">
            <a:avLst/>
          </a:prstGeom>
        </p:spPr>
      </p:pic>
      <p:sp>
        <p:nvSpPr>
          <p:cNvPr id="14" name="TextBox 13"/>
          <p:cNvSpPr txBox="1"/>
          <p:nvPr userDrawn="1"/>
        </p:nvSpPr>
        <p:spPr>
          <a:xfrm>
            <a:off x="510139" y="161842"/>
            <a:ext cx="4003084" cy="369332"/>
          </a:xfrm>
          <a:prstGeom prst="rect">
            <a:avLst/>
          </a:prstGeom>
          <a:noFill/>
        </p:spPr>
        <p:txBody>
          <a:bodyPr wrap="none" rtlCol="0">
            <a:spAutoFit/>
          </a:bodyPr>
          <a:lstStyle/>
          <a:p>
            <a:r>
              <a:rPr lang="en-US" smtClean="0"/>
              <a:t>Trường</a:t>
            </a:r>
            <a:r>
              <a:rPr lang="en-US" baseline="0" smtClean="0"/>
              <a:t> tiểu học Chi Lăng – Tân Bình</a:t>
            </a:r>
            <a:endParaRPr lang="en-US"/>
          </a:p>
        </p:txBody>
      </p:sp>
      <p:sp>
        <p:nvSpPr>
          <p:cNvPr id="16" name="TextBox 15"/>
          <p:cNvSpPr txBox="1"/>
          <p:nvPr userDrawn="1"/>
        </p:nvSpPr>
        <p:spPr>
          <a:xfrm>
            <a:off x="7199290" y="149154"/>
            <a:ext cx="5182427"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Bài</a:t>
            </a:r>
            <a:r>
              <a:rPr lang="en-US" baseline="0" smtClean="0"/>
              <a:t> 30: LÀM QUEN VỚI PHẦN MỀM ENCORE</a:t>
            </a:r>
            <a:endParaRPr lang="en-US" smtClean="0"/>
          </a:p>
          <a:p>
            <a:endParaRPr lang="en-US"/>
          </a:p>
        </p:txBody>
      </p:sp>
    </p:spTree>
    <p:extLst>
      <p:ext uri="{BB962C8B-B14F-4D97-AF65-F5344CB8AC3E}">
        <p14:creationId xmlns:p14="http://schemas.microsoft.com/office/powerpoint/2010/main" val="24188743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5/14/2021</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685" r:id="rId3"/>
    <p:sldLayoutId id="2147483686" r:id="rId4"/>
    <p:sldLayoutId id="2147483704" r:id="rId5"/>
    <p:sldLayoutId id="2147483705" r:id="rId6"/>
  </p:sldLayoutIdLs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01969"/>
            <a:ext cx="12192000" cy="1739347"/>
          </a:xfrm>
        </p:spPr>
        <p:txBody>
          <a:bodyPr>
            <a:normAutofit/>
          </a:bodyPr>
          <a:lstStyle/>
          <a:p>
            <a:pPr>
              <a:lnSpc>
                <a:spcPct val="100000"/>
              </a:lnSpc>
            </a:pPr>
            <a:r>
              <a:rPr lang="en-US" sz="3600" smtClean="0"/>
              <a:t>Bài 30: LÀM QUEN VỚI PHẦN MỀM eNCORE</a:t>
            </a:r>
            <a:endParaRPr lang="en-US" sz="3600"/>
          </a:p>
        </p:txBody>
      </p:sp>
    </p:spTree>
    <p:extLst>
      <p:ext uri="{BB962C8B-B14F-4D97-AF65-F5344CB8AC3E}">
        <p14:creationId xmlns:p14="http://schemas.microsoft.com/office/powerpoint/2010/main" val="86422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67425" y="748873"/>
            <a:ext cx="12698569" cy="634290"/>
          </a:xfrm>
          <a:prstGeom prst="rect">
            <a:avLst/>
          </a:prstGeom>
        </p:spPr>
        <p:txBody>
          <a:bodyPr vert="horz" lIns="91440" tIns="45720" rIns="91440" bIns="45720" rtlCol="0">
            <a:noAutofit/>
          </a:bodyPr>
          <a:lstStyle>
            <a:lvl1pPr marL="182880" indent="-182880" algn="ctr" defTabSz="914400" rtl="0" eaLnBrk="1" latinLnBrk="0" hangingPunct="1">
              <a:lnSpc>
                <a:spcPct val="90000"/>
              </a:lnSpc>
              <a:spcBef>
                <a:spcPts val="1200"/>
              </a:spcBef>
              <a:spcAft>
                <a:spcPts val="200"/>
              </a:spcAft>
              <a:buClr>
                <a:schemeClr val="tx1"/>
              </a:buClr>
              <a:buFont typeface="Wingdings" pitchFamily="2" charset="2"/>
              <a:buChar char=""/>
              <a:defRPr sz="3200" kern="1200">
                <a:solidFill>
                  <a:schemeClr val="bg2"/>
                </a:solidFill>
                <a:latin typeface="+mn-lt"/>
                <a:ea typeface="+mn-ea"/>
                <a:cs typeface="+mn-cs"/>
              </a:defRPr>
            </a:lvl1pPr>
            <a:lvl2pPr marL="4114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2pPr>
            <a:lvl3pPr marL="6400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3pPr>
            <a:lvl4pPr marL="8686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4pPr>
            <a:lvl5pPr marL="10972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mtClean="0"/>
              <a:t>HOẠT ĐỘNG 3: LÀM QUEN VỚI CÁC THUẬT NGỮ ÂM NHẠC</a:t>
            </a:r>
            <a:endParaRPr lang="en-US"/>
          </a:p>
        </p:txBody>
      </p:sp>
      <p:sp>
        <p:nvSpPr>
          <p:cNvPr id="5" name="Rectangle 4"/>
          <p:cNvSpPr/>
          <p:nvPr/>
        </p:nvSpPr>
        <p:spPr>
          <a:xfrm>
            <a:off x="1519707" y="1821620"/>
            <a:ext cx="3168204"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Single Staves</a:t>
            </a:r>
            <a:endParaRPr lang="en-US" sz="2800"/>
          </a:p>
        </p:txBody>
      </p:sp>
      <p:sp>
        <p:nvSpPr>
          <p:cNvPr id="6" name="Rectangle 5"/>
          <p:cNvSpPr/>
          <p:nvPr/>
        </p:nvSpPr>
        <p:spPr>
          <a:xfrm>
            <a:off x="1519707" y="2901724"/>
            <a:ext cx="3168204"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Dòng khuông đơn, để kí âm bài hát.</a:t>
            </a:r>
            <a:endParaRPr lang="en-US" sz="280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0694" y="1821620"/>
            <a:ext cx="4628309" cy="4096318"/>
          </a:xfrm>
          <a:prstGeom prst="rect">
            <a:avLst/>
          </a:prstGeom>
        </p:spPr>
      </p:pic>
    </p:spTree>
    <p:extLst>
      <p:ext uri="{BB962C8B-B14F-4D97-AF65-F5344CB8AC3E}">
        <p14:creationId xmlns:p14="http://schemas.microsoft.com/office/powerpoint/2010/main" val="74765591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67425" y="748873"/>
            <a:ext cx="12698569" cy="634290"/>
          </a:xfrm>
          <a:prstGeom prst="rect">
            <a:avLst/>
          </a:prstGeom>
        </p:spPr>
        <p:txBody>
          <a:bodyPr vert="horz" lIns="91440" tIns="45720" rIns="91440" bIns="45720" rtlCol="0">
            <a:noAutofit/>
          </a:bodyPr>
          <a:lstStyle>
            <a:lvl1pPr marL="182880" indent="-182880" algn="ctr" defTabSz="914400" rtl="0" eaLnBrk="1" latinLnBrk="0" hangingPunct="1">
              <a:lnSpc>
                <a:spcPct val="90000"/>
              </a:lnSpc>
              <a:spcBef>
                <a:spcPts val="1200"/>
              </a:spcBef>
              <a:spcAft>
                <a:spcPts val="200"/>
              </a:spcAft>
              <a:buClr>
                <a:schemeClr val="tx1"/>
              </a:buClr>
              <a:buFont typeface="Wingdings" pitchFamily="2" charset="2"/>
              <a:buChar char=""/>
              <a:defRPr sz="3200" kern="1200">
                <a:solidFill>
                  <a:schemeClr val="bg2"/>
                </a:solidFill>
                <a:latin typeface="+mn-lt"/>
                <a:ea typeface="+mn-ea"/>
                <a:cs typeface="+mn-cs"/>
              </a:defRPr>
            </a:lvl1pPr>
            <a:lvl2pPr marL="4114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2pPr>
            <a:lvl3pPr marL="6400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3pPr>
            <a:lvl4pPr marL="8686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4pPr>
            <a:lvl5pPr marL="10972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mtClean="0"/>
              <a:t>HOẠT ĐỘNG 3: LÀM QUEN VỚI CÁC THUẬT NGỮ ÂM NHẠC</a:t>
            </a:r>
            <a:endParaRPr lang="en-US"/>
          </a:p>
        </p:txBody>
      </p:sp>
      <p:sp>
        <p:nvSpPr>
          <p:cNvPr id="5" name="Rectangle 4"/>
          <p:cNvSpPr/>
          <p:nvPr/>
        </p:nvSpPr>
        <p:spPr>
          <a:xfrm>
            <a:off x="1519707" y="1821620"/>
            <a:ext cx="3168204"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Piano</a:t>
            </a:r>
            <a:endParaRPr lang="en-US" sz="2800"/>
          </a:p>
        </p:txBody>
      </p:sp>
      <p:sp>
        <p:nvSpPr>
          <p:cNvPr id="6" name="Rectangle 5"/>
          <p:cNvSpPr/>
          <p:nvPr/>
        </p:nvSpPr>
        <p:spPr>
          <a:xfrm>
            <a:off x="1519707" y="2901724"/>
            <a:ext cx="3168204"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Dòng khuông đôi, kí âm cho đàn Piano.</a:t>
            </a:r>
            <a:endParaRPr lang="en-US" sz="280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7544" y="2066318"/>
            <a:ext cx="5923074" cy="1939011"/>
          </a:xfrm>
          <a:prstGeom prst="rect">
            <a:avLst/>
          </a:prstGeom>
        </p:spPr>
      </p:pic>
    </p:spTree>
    <p:extLst>
      <p:ext uri="{BB962C8B-B14F-4D97-AF65-F5344CB8AC3E}">
        <p14:creationId xmlns:p14="http://schemas.microsoft.com/office/powerpoint/2010/main" val="18721832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67425" y="748873"/>
            <a:ext cx="12698569" cy="634290"/>
          </a:xfrm>
          <a:prstGeom prst="rect">
            <a:avLst/>
          </a:prstGeom>
        </p:spPr>
        <p:txBody>
          <a:bodyPr vert="horz" lIns="91440" tIns="45720" rIns="91440" bIns="45720" rtlCol="0">
            <a:noAutofit/>
          </a:bodyPr>
          <a:lstStyle>
            <a:lvl1pPr marL="182880" indent="-182880" algn="ctr" defTabSz="914400" rtl="0" eaLnBrk="1" latinLnBrk="0" hangingPunct="1">
              <a:lnSpc>
                <a:spcPct val="90000"/>
              </a:lnSpc>
              <a:spcBef>
                <a:spcPts val="1200"/>
              </a:spcBef>
              <a:spcAft>
                <a:spcPts val="200"/>
              </a:spcAft>
              <a:buClr>
                <a:schemeClr val="tx1"/>
              </a:buClr>
              <a:buFont typeface="Wingdings" pitchFamily="2" charset="2"/>
              <a:buChar char=""/>
              <a:defRPr sz="3200" kern="1200">
                <a:solidFill>
                  <a:schemeClr val="bg2"/>
                </a:solidFill>
                <a:latin typeface="+mn-lt"/>
                <a:ea typeface="+mn-ea"/>
                <a:cs typeface="+mn-cs"/>
              </a:defRPr>
            </a:lvl1pPr>
            <a:lvl2pPr marL="4114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2pPr>
            <a:lvl3pPr marL="6400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3pPr>
            <a:lvl4pPr marL="8686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4pPr>
            <a:lvl5pPr marL="10972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mtClean="0"/>
              <a:t>HOẠT ĐỘNG 3: LÀM QUEN VỚI CÁC THUẬT NGỮ ÂM NHẠC</a:t>
            </a:r>
            <a:endParaRPr lang="en-US"/>
          </a:p>
        </p:txBody>
      </p:sp>
      <p:sp>
        <p:nvSpPr>
          <p:cNvPr id="5" name="Rectangle 4"/>
          <p:cNvSpPr/>
          <p:nvPr/>
        </p:nvSpPr>
        <p:spPr>
          <a:xfrm>
            <a:off x="1519707" y="1821620"/>
            <a:ext cx="3168204"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Measure</a:t>
            </a:r>
            <a:endParaRPr lang="en-US" sz="2800"/>
          </a:p>
        </p:txBody>
      </p:sp>
      <p:sp>
        <p:nvSpPr>
          <p:cNvPr id="6" name="Rectangle 5"/>
          <p:cNvSpPr/>
          <p:nvPr/>
        </p:nvSpPr>
        <p:spPr>
          <a:xfrm>
            <a:off x="1519707" y="2901724"/>
            <a:ext cx="3168204"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Ô nhịp.</a:t>
            </a:r>
            <a:endParaRPr lang="en-US" sz="2800">
              <a:solidFill>
                <a:schemeClr val="bg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6033"/>
          <a:stretch/>
        </p:blipFill>
        <p:spPr>
          <a:xfrm>
            <a:off x="5525035" y="2620109"/>
            <a:ext cx="3620416" cy="1217795"/>
          </a:xfrm>
          <a:prstGeom prst="rect">
            <a:avLst/>
          </a:prstGeom>
        </p:spPr>
      </p:pic>
    </p:spTree>
    <p:extLst>
      <p:ext uri="{BB962C8B-B14F-4D97-AF65-F5344CB8AC3E}">
        <p14:creationId xmlns:p14="http://schemas.microsoft.com/office/powerpoint/2010/main" val="2218648296"/>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67425" y="748873"/>
            <a:ext cx="12698569" cy="634290"/>
          </a:xfrm>
          <a:prstGeom prst="rect">
            <a:avLst/>
          </a:prstGeom>
        </p:spPr>
        <p:txBody>
          <a:bodyPr vert="horz" lIns="91440" tIns="45720" rIns="91440" bIns="45720" rtlCol="0">
            <a:noAutofit/>
          </a:bodyPr>
          <a:lstStyle>
            <a:lvl1pPr marL="182880" indent="-182880" algn="ctr" defTabSz="914400" rtl="0" eaLnBrk="1" latinLnBrk="0" hangingPunct="1">
              <a:lnSpc>
                <a:spcPct val="90000"/>
              </a:lnSpc>
              <a:spcBef>
                <a:spcPts val="1200"/>
              </a:spcBef>
              <a:spcAft>
                <a:spcPts val="200"/>
              </a:spcAft>
              <a:buClr>
                <a:schemeClr val="tx1"/>
              </a:buClr>
              <a:buFont typeface="Wingdings" pitchFamily="2" charset="2"/>
              <a:buChar char=""/>
              <a:defRPr sz="3200" kern="1200">
                <a:solidFill>
                  <a:schemeClr val="bg2"/>
                </a:solidFill>
                <a:latin typeface="+mn-lt"/>
                <a:ea typeface="+mn-ea"/>
                <a:cs typeface="+mn-cs"/>
              </a:defRPr>
            </a:lvl1pPr>
            <a:lvl2pPr marL="4114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2pPr>
            <a:lvl3pPr marL="6400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3pPr>
            <a:lvl4pPr marL="8686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4pPr>
            <a:lvl5pPr marL="10972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mtClean="0"/>
              <a:t>HOẠT ĐỘNG 3: LÀM QUEN VỚI CÁC THUẬT NGỮ ÂM NHẠC</a:t>
            </a:r>
            <a:endParaRPr lang="en-US"/>
          </a:p>
        </p:txBody>
      </p:sp>
      <p:sp>
        <p:nvSpPr>
          <p:cNvPr id="5" name="Rectangle 4"/>
          <p:cNvSpPr/>
          <p:nvPr/>
        </p:nvSpPr>
        <p:spPr>
          <a:xfrm>
            <a:off x="1519707" y="1821620"/>
            <a:ext cx="3168204"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Time Signature</a:t>
            </a:r>
            <a:endParaRPr lang="en-US" sz="2800"/>
          </a:p>
        </p:txBody>
      </p:sp>
      <p:sp>
        <p:nvSpPr>
          <p:cNvPr id="6" name="Rectangle 5"/>
          <p:cNvSpPr/>
          <p:nvPr/>
        </p:nvSpPr>
        <p:spPr>
          <a:xfrm>
            <a:off x="1519707" y="2901724"/>
            <a:ext cx="3168204"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Số chỉ nhịp.</a:t>
            </a:r>
            <a:endParaRPr lang="en-US" sz="2800">
              <a:solidFill>
                <a:schemeClr val="bg1"/>
              </a:solidFill>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9842" b="74690"/>
          <a:stretch/>
        </p:blipFill>
        <p:spPr>
          <a:xfrm>
            <a:off x="5159635" y="2554373"/>
            <a:ext cx="3623758" cy="1618382"/>
          </a:xfrm>
          <a:prstGeom prst="rect">
            <a:avLst/>
          </a:prstGeom>
        </p:spPr>
      </p:pic>
    </p:spTree>
    <p:extLst>
      <p:ext uri="{BB962C8B-B14F-4D97-AF65-F5344CB8AC3E}">
        <p14:creationId xmlns:p14="http://schemas.microsoft.com/office/powerpoint/2010/main" val="3865398617"/>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67425" y="748873"/>
            <a:ext cx="12698569" cy="634290"/>
          </a:xfrm>
          <a:prstGeom prst="rect">
            <a:avLst/>
          </a:prstGeom>
        </p:spPr>
        <p:txBody>
          <a:bodyPr vert="horz" lIns="91440" tIns="45720" rIns="91440" bIns="45720" rtlCol="0">
            <a:noAutofit/>
          </a:bodyPr>
          <a:lstStyle>
            <a:lvl1pPr marL="182880" indent="-182880" algn="ctr" defTabSz="914400" rtl="0" eaLnBrk="1" latinLnBrk="0" hangingPunct="1">
              <a:lnSpc>
                <a:spcPct val="90000"/>
              </a:lnSpc>
              <a:spcBef>
                <a:spcPts val="1200"/>
              </a:spcBef>
              <a:spcAft>
                <a:spcPts val="200"/>
              </a:spcAft>
              <a:buClr>
                <a:schemeClr val="tx1"/>
              </a:buClr>
              <a:buFont typeface="Wingdings" pitchFamily="2" charset="2"/>
              <a:buChar char=""/>
              <a:defRPr sz="3200" kern="1200">
                <a:solidFill>
                  <a:schemeClr val="bg2"/>
                </a:solidFill>
                <a:latin typeface="+mn-lt"/>
                <a:ea typeface="+mn-ea"/>
                <a:cs typeface="+mn-cs"/>
              </a:defRPr>
            </a:lvl1pPr>
            <a:lvl2pPr marL="4114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2pPr>
            <a:lvl3pPr marL="6400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3pPr>
            <a:lvl4pPr marL="8686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4pPr>
            <a:lvl5pPr marL="10972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mtClean="0"/>
              <a:t>HOẠT ĐỘNG 3: LÀM QUEN VỚI CÁC THUẬT NGỮ ÂM NHẠC</a:t>
            </a:r>
            <a:endParaRPr lang="en-US"/>
          </a:p>
        </p:txBody>
      </p:sp>
      <p:sp>
        <p:nvSpPr>
          <p:cNvPr id="5" name="Rectangle 4"/>
          <p:cNvSpPr/>
          <p:nvPr/>
        </p:nvSpPr>
        <p:spPr>
          <a:xfrm>
            <a:off x="1519707" y="1821620"/>
            <a:ext cx="3168204"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Key Signature</a:t>
            </a:r>
            <a:endParaRPr lang="en-US" sz="2800"/>
          </a:p>
        </p:txBody>
      </p:sp>
      <p:sp>
        <p:nvSpPr>
          <p:cNvPr id="6" name="Rectangle 5"/>
          <p:cNvSpPr/>
          <p:nvPr/>
        </p:nvSpPr>
        <p:spPr>
          <a:xfrm>
            <a:off x="1519707" y="2901724"/>
            <a:ext cx="3168204"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Hóa biểu – hệ thống dấu thăng - giáng.</a:t>
            </a:r>
            <a:endParaRPr lang="en-US" sz="280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7396" y="2149629"/>
            <a:ext cx="2846902" cy="11212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7396" y="3542420"/>
            <a:ext cx="2952013" cy="1230005"/>
          </a:xfrm>
          <a:prstGeom prst="rect">
            <a:avLst/>
          </a:prstGeom>
        </p:spPr>
      </p:pic>
    </p:spTree>
    <p:extLst>
      <p:ext uri="{BB962C8B-B14F-4D97-AF65-F5344CB8AC3E}">
        <p14:creationId xmlns:p14="http://schemas.microsoft.com/office/powerpoint/2010/main" val="27631325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HOẠT ĐỘNG </a:t>
            </a:r>
            <a:r>
              <a:rPr lang="en-US" smtClean="0"/>
              <a:t>4: CHÉP MỘT BÀI HÁT MỚI</a:t>
            </a:r>
            <a:endParaRPr lang="en-US"/>
          </a:p>
          <a:p>
            <a:pPr algn="ctr"/>
            <a:r>
              <a:rPr lang="vi-VN" smtClean="0">
                <a:solidFill>
                  <a:schemeClr val="bg2"/>
                </a:solidFill>
              </a:rPr>
              <a:t> </a:t>
            </a:r>
            <a:endParaRPr lang="en-US">
              <a:solidFill>
                <a:schemeClr val="bg2"/>
              </a:solidFill>
            </a:endParaRPr>
          </a:p>
        </p:txBody>
      </p:sp>
      <p:sp>
        <p:nvSpPr>
          <p:cNvPr id="5" name="Cloud Callout 4"/>
          <p:cNvSpPr/>
          <p:nvPr/>
        </p:nvSpPr>
        <p:spPr>
          <a:xfrm>
            <a:off x="2382592" y="1416677"/>
            <a:ext cx="7405351" cy="3796731"/>
          </a:xfrm>
          <a:prstGeom prst="cloudCallout">
            <a:avLst>
              <a:gd name="adj1" fmla="val -29924"/>
              <a:gd name="adj2" fmla="val 83190"/>
            </a:avLst>
          </a:prstGeom>
          <a:ln>
            <a:noFill/>
          </a:ln>
          <a:effectLst>
            <a:glow rad="139700">
              <a:schemeClr val="accent3">
                <a:satMod val="175000"/>
                <a:alpha val="40000"/>
              </a:schemeClr>
            </a:glow>
          </a:effectLst>
          <a:scene3d>
            <a:camera prst="isometricOffAxis2Left"/>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bg1"/>
                </a:solidFill>
              </a:rPr>
              <a:t>Để chép một bài hát nhịp 2/4, có 16 ô nhịp, em thực hiện như sau:</a:t>
            </a:r>
            <a:endParaRPr lang="en-US" sz="3200">
              <a:solidFill>
                <a:schemeClr val="bg1"/>
              </a:solidFill>
            </a:endParaRPr>
          </a:p>
        </p:txBody>
      </p:sp>
    </p:spTree>
    <p:extLst>
      <p:ext uri="{BB962C8B-B14F-4D97-AF65-F5344CB8AC3E}">
        <p14:creationId xmlns:p14="http://schemas.microsoft.com/office/powerpoint/2010/main" val="34217127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HOẠT ĐỘNG </a:t>
            </a:r>
            <a:r>
              <a:rPr lang="en-US" smtClean="0"/>
              <a:t>4: CHÉP MỘT BÀI HÁT MỚI</a:t>
            </a:r>
            <a:endParaRPr lang="en-US"/>
          </a:p>
          <a:p>
            <a:pPr algn="ctr"/>
            <a:r>
              <a:rPr lang="vi-VN" smtClean="0">
                <a:solidFill>
                  <a:schemeClr val="bg2"/>
                </a:solidFill>
              </a:rPr>
              <a:t> </a:t>
            </a:r>
            <a:endParaRPr lang="en-US">
              <a:solidFill>
                <a:schemeClr val="bg2"/>
              </a:solidFill>
            </a:endParaRPr>
          </a:p>
        </p:txBody>
      </p:sp>
      <p:sp>
        <p:nvSpPr>
          <p:cNvPr id="4" name="Rectangle 3"/>
          <p:cNvSpPr/>
          <p:nvPr/>
        </p:nvSpPr>
        <p:spPr>
          <a:xfrm>
            <a:off x="1519707" y="1821620"/>
            <a:ext cx="3696236"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Bước 1</a:t>
            </a:r>
            <a:endParaRPr lang="en-US" sz="2800"/>
          </a:p>
        </p:txBody>
      </p:sp>
      <p:sp>
        <p:nvSpPr>
          <p:cNvPr id="6" name="Rectangle 5"/>
          <p:cNvSpPr/>
          <p:nvPr/>
        </p:nvSpPr>
        <p:spPr>
          <a:xfrm>
            <a:off x="1519706" y="2901724"/>
            <a:ext cx="3696237"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Vào File -&gt; New...</a:t>
            </a:r>
            <a:endParaRPr lang="en-US" sz="280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9654" y="2394729"/>
            <a:ext cx="4939811" cy="1301507"/>
          </a:xfrm>
          <a:prstGeom prst="rect">
            <a:avLst/>
          </a:prstGeom>
        </p:spPr>
      </p:pic>
      <p:sp>
        <p:nvSpPr>
          <p:cNvPr id="7" name="Rectangle 6"/>
          <p:cNvSpPr/>
          <p:nvPr/>
        </p:nvSpPr>
        <p:spPr>
          <a:xfrm>
            <a:off x="5986574" y="2846232"/>
            <a:ext cx="594530" cy="36060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6076727" y="3271234"/>
            <a:ext cx="4125488" cy="366511"/>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356798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HOẠT ĐỘNG </a:t>
            </a:r>
            <a:r>
              <a:rPr lang="en-US" smtClean="0"/>
              <a:t>4: CHÉP MỘT BÀI HÁT MỚI</a:t>
            </a:r>
            <a:endParaRPr lang="en-US"/>
          </a:p>
          <a:p>
            <a:pPr algn="ctr"/>
            <a:r>
              <a:rPr lang="vi-VN" smtClean="0">
                <a:solidFill>
                  <a:schemeClr val="bg2"/>
                </a:solidFill>
              </a:rPr>
              <a:t> </a:t>
            </a:r>
            <a:endParaRPr lang="en-US">
              <a:solidFill>
                <a:schemeClr val="bg2"/>
              </a:solidFill>
            </a:endParaRPr>
          </a:p>
        </p:txBody>
      </p:sp>
      <p:sp>
        <p:nvSpPr>
          <p:cNvPr id="4" name="Rectangle 3"/>
          <p:cNvSpPr/>
          <p:nvPr/>
        </p:nvSpPr>
        <p:spPr>
          <a:xfrm>
            <a:off x="862884" y="1821620"/>
            <a:ext cx="3696236"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Bước 2</a:t>
            </a:r>
            <a:endParaRPr lang="en-US" sz="2800"/>
          </a:p>
        </p:txBody>
      </p:sp>
      <p:sp>
        <p:nvSpPr>
          <p:cNvPr id="6" name="Rectangle 5"/>
          <p:cNvSpPr/>
          <p:nvPr/>
        </p:nvSpPr>
        <p:spPr>
          <a:xfrm>
            <a:off x="862884" y="2824451"/>
            <a:ext cx="3696237"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Chọn Single Staves</a:t>
            </a:r>
          </a:p>
          <a:p>
            <a:r>
              <a:rPr lang="en-US" sz="2800" smtClean="0">
                <a:solidFill>
                  <a:schemeClr val="bg1"/>
                </a:solidFill>
              </a:rPr>
              <a:t>(Loại khuông đơn, có 4 khuông nhạc, mỗi khuông nhạc có 4 ô nhịp).</a:t>
            </a:r>
            <a:endParaRPr lang="en-US" sz="280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667" y="1821619"/>
            <a:ext cx="6658904" cy="3665349"/>
          </a:xfrm>
          <a:prstGeom prst="rect">
            <a:avLst/>
          </a:prstGeom>
        </p:spPr>
      </p:pic>
      <p:sp>
        <p:nvSpPr>
          <p:cNvPr id="7" name="Rectangle 6"/>
          <p:cNvSpPr/>
          <p:nvPr/>
        </p:nvSpPr>
        <p:spPr>
          <a:xfrm>
            <a:off x="6888095" y="2537138"/>
            <a:ext cx="2152874" cy="287313"/>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4855335" y="2318197"/>
            <a:ext cx="1878169" cy="1184857"/>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9890975" y="2801157"/>
            <a:ext cx="811369" cy="36060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99588066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HOẠT ĐỘNG </a:t>
            </a:r>
            <a:r>
              <a:rPr lang="en-US" smtClean="0"/>
              <a:t>4: CHÉP MỘT BÀI HÁT MỚI</a:t>
            </a:r>
            <a:endParaRPr lang="en-US"/>
          </a:p>
          <a:p>
            <a:pPr algn="ctr"/>
            <a:r>
              <a:rPr lang="vi-VN" smtClean="0">
                <a:solidFill>
                  <a:schemeClr val="bg2"/>
                </a:solidFill>
              </a:rPr>
              <a:t> </a:t>
            </a:r>
            <a:endParaRPr lang="en-US">
              <a:solidFill>
                <a:schemeClr val="bg2"/>
              </a:solidFill>
            </a:endParaRPr>
          </a:p>
        </p:txBody>
      </p:sp>
      <p:sp>
        <p:nvSpPr>
          <p:cNvPr id="4" name="Rectangle 3"/>
          <p:cNvSpPr/>
          <p:nvPr/>
        </p:nvSpPr>
        <p:spPr>
          <a:xfrm>
            <a:off x="1519707" y="1821620"/>
            <a:ext cx="3696236"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Bước 3</a:t>
            </a:r>
            <a:endParaRPr lang="en-US" sz="2800"/>
          </a:p>
        </p:txBody>
      </p:sp>
      <p:sp>
        <p:nvSpPr>
          <p:cNvPr id="6" name="Rectangle 5"/>
          <p:cNvSpPr/>
          <p:nvPr/>
        </p:nvSpPr>
        <p:spPr>
          <a:xfrm>
            <a:off x="1519706" y="2901724"/>
            <a:ext cx="3696237"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Chọn số chỉ nhịp.</a:t>
            </a:r>
            <a:endParaRPr lang="en-US" sz="280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0949" y="2041313"/>
            <a:ext cx="5123062" cy="2414777"/>
          </a:xfrm>
          <a:prstGeom prst="rect">
            <a:avLst/>
          </a:prstGeom>
        </p:spPr>
      </p:pic>
      <p:sp>
        <p:nvSpPr>
          <p:cNvPr id="7" name="Rectangle 6"/>
          <p:cNvSpPr/>
          <p:nvPr/>
        </p:nvSpPr>
        <p:spPr>
          <a:xfrm>
            <a:off x="5390948" y="2085637"/>
            <a:ext cx="1074245" cy="36060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5497176" y="3619704"/>
            <a:ext cx="4921831" cy="366511"/>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85927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HOẠT ĐỘNG </a:t>
            </a:r>
            <a:r>
              <a:rPr lang="en-US" smtClean="0"/>
              <a:t>4: CHÉP MỘT BÀI HÁT MỚI</a:t>
            </a:r>
            <a:endParaRPr lang="en-US"/>
          </a:p>
          <a:p>
            <a:pPr algn="ctr"/>
            <a:r>
              <a:rPr lang="vi-VN" smtClean="0">
                <a:solidFill>
                  <a:schemeClr val="bg2"/>
                </a:solidFill>
              </a:rPr>
              <a:t> </a:t>
            </a:r>
            <a:endParaRPr lang="en-US">
              <a:solidFill>
                <a:schemeClr val="bg2"/>
              </a:solidFill>
            </a:endParaRPr>
          </a:p>
        </p:txBody>
      </p:sp>
      <p:sp>
        <p:nvSpPr>
          <p:cNvPr id="4" name="Rectangle 3"/>
          <p:cNvSpPr/>
          <p:nvPr/>
        </p:nvSpPr>
        <p:spPr>
          <a:xfrm>
            <a:off x="1519707" y="1821620"/>
            <a:ext cx="3696236"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Bước 4</a:t>
            </a:r>
            <a:endParaRPr lang="en-US" sz="2800"/>
          </a:p>
        </p:txBody>
      </p:sp>
      <p:sp>
        <p:nvSpPr>
          <p:cNvPr id="6" name="Rectangle 5"/>
          <p:cNvSpPr/>
          <p:nvPr/>
        </p:nvSpPr>
        <p:spPr>
          <a:xfrm>
            <a:off x="1519706" y="2901724"/>
            <a:ext cx="3696237"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Chọn từ ô nhịp 1 đến ô nhịp 16.</a:t>
            </a:r>
            <a:endParaRPr lang="en-US" sz="280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920" y="1821620"/>
            <a:ext cx="3795361" cy="3891750"/>
          </a:xfrm>
          <a:prstGeom prst="rect">
            <a:avLst/>
          </a:prstGeom>
        </p:spPr>
      </p:pic>
      <p:sp>
        <p:nvSpPr>
          <p:cNvPr id="7" name="Rectangle 6"/>
          <p:cNvSpPr/>
          <p:nvPr/>
        </p:nvSpPr>
        <p:spPr>
          <a:xfrm>
            <a:off x="7420968" y="2422382"/>
            <a:ext cx="1857503" cy="36060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6736977" y="2888277"/>
            <a:ext cx="403411" cy="446594"/>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5831934" y="5190564"/>
            <a:ext cx="1026066" cy="346783"/>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49607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MỤC TIÊU BÀI HỌC</a:t>
            </a:r>
            <a:endParaRPr lang="en-US"/>
          </a:p>
        </p:txBody>
      </p:sp>
      <p:grpSp>
        <p:nvGrpSpPr>
          <p:cNvPr id="3" name="Group 4"/>
          <p:cNvGrpSpPr>
            <a:grpSpLocks noChangeAspect="1"/>
          </p:cNvGrpSpPr>
          <p:nvPr/>
        </p:nvGrpSpPr>
        <p:grpSpPr bwMode="auto">
          <a:xfrm>
            <a:off x="224271" y="1922298"/>
            <a:ext cx="11887677" cy="2662583"/>
            <a:chOff x="2873" y="985"/>
            <a:chExt cx="4729" cy="912"/>
          </a:xfrm>
        </p:grpSpPr>
        <p:sp>
          <p:nvSpPr>
            <p:cNvPr id="4" name="AutoShape 3"/>
            <p:cNvSpPr>
              <a:spLocks noChangeAspect="1" noChangeArrowheads="1" noTextEdit="1"/>
            </p:cNvSpPr>
            <p:nvPr/>
          </p:nvSpPr>
          <p:spPr bwMode="auto">
            <a:xfrm>
              <a:off x="2873" y="1028"/>
              <a:ext cx="4663"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3268" y="1030"/>
              <a:ext cx="4268" cy="792"/>
            </a:xfrm>
            <a:prstGeom prst="rect">
              <a:avLst/>
            </a:prstGeom>
            <a:solidFill>
              <a:srgbClr val="33A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2876" y="985"/>
              <a:ext cx="877" cy="885"/>
            </a:xfrm>
            <a:custGeom>
              <a:avLst/>
              <a:gdLst>
                <a:gd name="T0" fmla="*/ 26 w 371"/>
                <a:gd name="T1" fmla="*/ 234 h 371"/>
                <a:gd name="T2" fmla="*/ 234 w 371"/>
                <a:gd name="T3" fmla="*/ 344 h 371"/>
                <a:gd name="T4" fmla="*/ 344 w 371"/>
                <a:gd name="T5" fmla="*/ 137 h 371"/>
                <a:gd name="T6" fmla="*/ 137 w 371"/>
                <a:gd name="T7" fmla="*/ 26 h 371"/>
                <a:gd name="T8" fmla="*/ 26 w 371"/>
                <a:gd name="T9" fmla="*/ 234 h 371"/>
              </a:gdLst>
              <a:ahLst/>
              <a:cxnLst>
                <a:cxn ang="0">
                  <a:pos x="T0" y="T1"/>
                </a:cxn>
                <a:cxn ang="0">
                  <a:pos x="T2" y="T3"/>
                </a:cxn>
                <a:cxn ang="0">
                  <a:pos x="T4" y="T5"/>
                </a:cxn>
                <a:cxn ang="0">
                  <a:pos x="T6" y="T7"/>
                </a:cxn>
                <a:cxn ang="0">
                  <a:pos x="T8" y="T9"/>
                </a:cxn>
              </a:cxnLst>
              <a:rect l="0" t="0" r="r" b="b"/>
              <a:pathLst>
                <a:path w="371" h="371">
                  <a:moveTo>
                    <a:pt x="26" y="234"/>
                  </a:moveTo>
                  <a:cubicBezTo>
                    <a:pt x="53" y="321"/>
                    <a:pt x="146" y="371"/>
                    <a:pt x="234" y="344"/>
                  </a:cubicBezTo>
                  <a:cubicBezTo>
                    <a:pt x="321" y="317"/>
                    <a:pt x="371" y="224"/>
                    <a:pt x="344" y="137"/>
                  </a:cubicBezTo>
                  <a:cubicBezTo>
                    <a:pt x="317" y="49"/>
                    <a:pt x="224" y="0"/>
                    <a:pt x="137" y="26"/>
                  </a:cubicBezTo>
                  <a:cubicBezTo>
                    <a:pt x="49" y="53"/>
                    <a:pt x="0" y="146"/>
                    <a:pt x="26" y="23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 y="1028"/>
              <a:ext cx="838"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 y="1028"/>
              <a:ext cx="831" cy="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 y="1119"/>
              <a:ext cx="611"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p:nvSpPr>
          <p:spPr bwMode="auto">
            <a:xfrm>
              <a:off x="3772" y="1064"/>
              <a:ext cx="383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smtClean="0">
                  <a:ln>
                    <a:noFill/>
                  </a:ln>
                  <a:solidFill>
                    <a:srgbClr val="000000"/>
                  </a:solidFill>
                  <a:effectLst/>
                  <a:latin typeface="UTM Duepuntozero" charset="0"/>
                </a:rPr>
                <a:t>Hoàn tất bài học này, các em </a:t>
              </a:r>
              <a:r>
                <a:rPr lang="en-US" sz="3600" smtClean="0">
                  <a:solidFill>
                    <a:srgbClr val="000000"/>
                  </a:solidFill>
                  <a:latin typeface="UTM Duepuntozero" charset="0"/>
                </a:rPr>
                <a:t>biết cách khởi động và thoát khỏi phần mềm, làm quen với giao diện chương trình, biết tạo một bài kí âm cơ bản.</a:t>
              </a:r>
              <a:endParaRPr kumimoji="0" lang="en-US" sz="3600" b="0" i="0" u="none" strike="noStrike" cap="none" normalizeH="0" baseline="0" smtClean="0">
                <a:ln>
                  <a:noFill/>
                </a:ln>
                <a:solidFill>
                  <a:schemeClr val="tx1"/>
                </a:solidFill>
                <a:effectLst/>
              </a:endParaRPr>
            </a:p>
          </p:txBody>
        </p:sp>
        <p:sp>
          <p:nvSpPr>
            <p:cNvPr id="12" name="Freeform 11"/>
            <p:cNvSpPr>
              <a:spLocks noEditPoints="1"/>
            </p:cNvSpPr>
            <p:nvPr/>
          </p:nvSpPr>
          <p:spPr bwMode="auto">
            <a:xfrm>
              <a:off x="3053" y="1207"/>
              <a:ext cx="426" cy="441"/>
            </a:xfrm>
            <a:custGeom>
              <a:avLst/>
              <a:gdLst>
                <a:gd name="T0" fmla="*/ 97 w 180"/>
                <a:gd name="T1" fmla="*/ 169 h 185"/>
                <a:gd name="T2" fmla="*/ 168 w 180"/>
                <a:gd name="T3" fmla="*/ 144 h 185"/>
                <a:gd name="T4" fmla="*/ 162 w 180"/>
                <a:gd name="T5" fmla="*/ 166 h 185"/>
                <a:gd name="T6" fmla="*/ 95 w 180"/>
                <a:gd name="T7" fmla="*/ 184 h 185"/>
                <a:gd name="T8" fmla="*/ 94 w 180"/>
                <a:gd name="T9" fmla="*/ 184 h 185"/>
                <a:gd name="T10" fmla="*/ 94 w 180"/>
                <a:gd name="T11" fmla="*/ 184 h 185"/>
                <a:gd name="T12" fmla="*/ 94 w 180"/>
                <a:gd name="T13" fmla="*/ 184 h 185"/>
                <a:gd name="T14" fmla="*/ 94 w 180"/>
                <a:gd name="T15" fmla="*/ 184 h 185"/>
                <a:gd name="T16" fmla="*/ 94 w 180"/>
                <a:gd name="T17" fmla="*/ 184 h 185"/>
                <a:gd name="T18" fmla="*/ 94 w 180"/>
                <a:gd name="T19" fmla="*/ 184 h 185"/>
                <a:gd name="T20" fmla="*/ 93 w 180"/>
                <a:gd name="T21" fmla="*/ 184 h 185"/>
                <a:gd name="T22" fmla="*/ 93 w 180"/>
                <a:gd name="T23" fmla="*/ 184 h 185"/>
                <a:gd name="T24" fmla="*/ 93 w 180"/>
                <a:gd name="T25" fmla="*/ 184 h 185"/>
                <a:gd name="T26" fmla="*/ 93 w 180"/>
                <a:gd name="T27" fmla="*/ 184 h 185"/>
                <a:gd name="T28" fmla="*/ 93 w 180"/>
                <a:gd name="T29" fmla="*/ 184 h 185"/>
                <a:gd name="T30" fmla="*/ 93 w 180"/>
                <a:gd name="T31" fmla="*/ 185 h 185"/>
                <a:gd name="T32" fmla="*/ 92 w 180"/>
                <a:gd name="T33" fmla="*/ 185 h 185"/>
                <a:gd name="T34" fmla="*/ 92 w 180"/>
                <a:gd name="T35" fmla="*/ 185 h 185"/>
                <a:gd name="T36" fmla="*/ 92 w 180"/>
                <a:gd name="T37" fmla="*/ 185 h 185"/>
                <a:gd name="T38" fmla="*/ 92 w 180"/>
                <a:gd name="T39" fmla="*/ 185 h 185"/>
                <a:gd name="T40" fmla="*/ 92 w 180"/>
                <a:gd name="T41" fmla="*/ 185 h 185"/>
                <a:gd name="T42" fmla="*/ 92 w 180"/>
                <a:gd name="T43" fmla="*/ 185 h 185"/>
                <a:gd name="T44" fmla="*/ 91 w 180"/>
                <a:gd name="T45" fmla="*/ 185 h 185"/>
                <a:gd name="T46" fmla="*/ 91 w 180"/>
                <a:gd name="T47" fmla="*/ 185 h 185"/>
                <a:gd name="T48" fmla="*/ 91 w 180"/>
                <a:gd name="T49" fmla="*/ 185 h 185"/>
                <a:gd name="T50" fmla="*/ 91 w 180"/>
                <a:gd name="T51" fmla="*/ 185 h 185"/>
                <a:gd name="T52" fmla="*/ 91 w 180"/>
                <a:gd name="T53" fmla="*/ 185 h 185"/>
                <a:gd name="T54" fmla="*/ 90 w 180"/>
                <a:gd name="T55" fmla="*/ 185 h 185"/>
                <a:gd name="T56" fmla="*/ 90 w 180"/>
                <a:gd name="T57" fmla="*/ 185 h 185"/>
                <a:gd name="T58" fmla="*/ 90 w 180"/>
                <a:gd name="T59" fmla="*/ 185 h 185"/>
                <a:gd name="T60" fmla="*/ 90 w 180"/>
                <a:gd name="T61" fmla="*/ 184 h 185"/>
                <a:gd name="T62" fmla="*/ 90 w 180"/>
                <a:gd name="T63" fmla="*/ 184 h 185"/>
                <a:gd name="T64" fmla="*/ 90 w 180"/>
                <a:gd name="T65" fmla="*/ 184 h 185"/>
                <a:gd name="T66" fmla="*/ 90 w 180"/>
                <a:gd name="T67" fmla="*/ 184 h 185"/>
                <a:gd name="T68" fmla="*/ 89 w 180"/>
                <a:gd name="T69" fmla="*/ 184 h 185"/>
                <a:gd name="T70" fmla="*/ 89 w 180"/>
                <a:gd name="T71" fmla="*/ 184 h 185"/>
                <a:gd name="T72" fmla="*/ 89 w 180"/>
                <a:gd name="T73" fmla="*/ 184 h 185"/>
                <a:gd name="T74" fmla="*/ 89 w 180"/>
                <a:gd name="T75" fmla="*/ 184 h 185"/>
                <a:gd name="T76" fmla="*/ 89 w 180"/>
                <a:gd name="T77" fmla="*/ 184 h 185"/>
                <a:gd name="T78" fmla="*/ 89 w 180"/>
                <a:gd name="T79" fmla="*/ 184 h 185"/>
                <a:gd name="T80" fmla="*/ 88 w 180"/>
                <a:gd name="T81" fmla="*/ 184 h 185"/>
                <a:gd name="T82" fmla="*/ 88 w 180"/>
                <a:gd name="T83" fmla="*/ 184 h 185"/>
                <a:gd name="T84" fmla="*/ 88 w 180"/>
                <a:gd name="T85" fmla="*/ 184 h 185"/>
                <a:gd name="T86" fmla="*/ 15 w 180"/>
                <a:gd name="T87" fmla="*/ 161 h 185"/>
                <a:gd name="T88" fmla="*/ 26 w 180"/>
                <a:gd name="T89" fmla="*/ 154 h 185"/>
                <a:gd name="T90" fmla="*/ 57 w 180"/>
                <a:gd name="T91" fmla="*/ 63 h 185"/>
                <a:gd name="T92" fmla="*/ 15 w 180"/>
                <a:gd name="T93" fmla="*/ 54 h 185"/>
                <a:gd name="T94" fmla="*/ 91 w 180"/>
                <a:gd name="T95" fmla="*/ 65 h 185"/>
                <a:gd name="T96" fmla="*/ 168 w 180"/>
                <a:gd name="T97" fmla="*/ 54 h 185"/>
                <a:gd name="T98" fmla="*/ 148 w 180"/>
                <a:gd name="T99" fmla="*/ 101 h 185"/>
                <a:gd name="T100" fmla="*/ 147 w 180"/>
                <a:gd name="T101" fmla="*/ 119 h 185"/>
                <a:gd name="T102" fmla="*/ 151 w 180"/>
                <a:gd name="T103" fmla="*/ 130 h 185"/>
                <a:gd name="T104" fmla="*/ 176 w 180"/>
                <a:gd name="T105" fmla="*/ 105 h 185"/>
                <a:gd name="T106" fmla="*/ 11 w 180"/>
                <a:gd name="T107" fmla="*/ 135 h 185"/>
                <a:gd name="T108" fmla="*/ 33 w 180"/>
                <a:gd name="T109" fmla="*/ 129 h 185"/>
                <a:gd name="T110" fmla="*/ 33 w 180"/>
                <a:gd name="T111" fmla="*/ 111 h 185"/>
                <a:gd name="T112" fmla="*/ 91 w 180"/>
                <a:gd name="T113" fmla="*/ 0 h 185"/>
                <a:gd name="T114" fmla="*/ 127 w 180"/>
                <a:gd name="T115" fmla="*/ 4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185">
                  <a:moveTo>
                    <a:pt x="157" y="60"/>
                  </a:moveTo>
                  <a:cubicBezTo>
                    <a:pt x="146" y="59"/>
                    <a:pt x="135" y="61"/>
                    <a:pt x="126" y="63"/>
                  </a:cubicBezTo>
                  <a:cubicBezTo>
                    <a:pt x="116" y="66"/>
                    <a:pt x="106" y="70"/>
                    <a:pt x="97" y="75"/>
                  </a:cubicBezTo>
                  <a:cubicBezTo>
                    <a:pt x="97" y="169"/>
                    <a:pt x="97" y="169"/>
                    <a:pt x="97" y="169"/>
                  </a:cubicBezTo>
                  <a:cubicBezTo>
                    <a:pt x="105" y="164"/>
                    <a:pt x="114" y="161"/>
                    <a:pt x="123" y="158"/>
                  </a:cubicBezTo>
                  <a:cubicBezTo>
                    <a:pt x="133" y="155"/>
                    <a:pt x="145" y="154"/>
                    <a:pt x="157" y="154"/>
                  </a:cubicBezTo>
                  <a:cubicBezTo>
                    <a:pt x="157" y="146"/>
                    <a:pt x="157" y="146"/>
                    <a:pt x="157" y="146"/>
                  </a:cubicBezTo>
                  <a:cubicBezTo>
                    <a:pt x="161" y="146"/>
                    <a:pt x="165" y="145"/>
                    <a:pt x="168" y="144"/>
                  </a:cubicBezTo>
                  <a:cubicBezTo>
                    <a:pt x="168" y="161"/>
                    <a:pt x="168" y="161"/>
                    <a:pt x="168" y="161"/>
                  </a:cubicBezTo>
                  <a:cubicBezTo>
                    <a:pt x="168" y="161"/>
                    <a:pt x="168" y="161"/>
                    <a:pt x="168" y="161"/>
                  </a:cubicBezTo>
                  <a:cubicBezTo>
                    <a:pt x="168" y="161"/>
                    <a:pt x="168" y="161"/>
                    <a:pt x="168" y="161"/>
                  </a:cubicBezTo>
                  <a:cubicBezTo>
                    <a:pt x="168" y="164"/>
                    <a:pt x="165" y="167"/>
                    <a:pt x="162" y="166"/>
                  </a:cubicBezTo>
                  <a:cubicBezTo>
                    <a:pt x="149" y="165"/>
                    <a:pt x="137" y="166"/>
                    <a:pt x="126" y="169"/>
                  </a:cubicBezTo>
                  <a:cubicBezTo>
                    <a:pt x="115" y="172"/>
                    <a:pt x="105" y="177"/>
                    <a:pt x="95" y="184"/>
                  </a:cubicBezTo>
                  <a:cubicBezTo>
                    <a:pt x="95" y="184"/>
                    <a:pt x="95" y="184"/>
                    <a:pt x="95" y="184"/>
                  </a:cubicBezTo>
                  <a:cubicBezTo>
                    <a:pt x="95" y="184"/>
                    <a:pt x="95" y="184"/>
                    <a:pt x="95" y="184"/>
                  </a:cubicBezTo>
                  <a:cubicBezTo>
                    <a:pt x="95" y="184"/>
                    <a:pt x="95" y="184"/>
                    <a:pt x="95" y="184"/>
                  </a:cubicBezTo>
                  <a:cubicBezTo>
                    <a:pt x="95" y="184"/>
                    <a:pt x="95" y="184"/>
                    <a:pt x="95"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4" y="184"/>
                    <a:pt x="94" y="184"/>
                    <a:pt x="94"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4"/>
                    <a:pt x="93" y="184"/>
                    <a:pt x="93" y="184"/>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3" y="185"/>
                    <a:pt x="93" y="185"/>
                    <a:pt x="93"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2" y="185"/>
                    <a:pt x="92" y="185"/>
                    <a:pt x="92"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1" y="185"/>
                    <a:pt x="91" y="185"/>
                    <a:pt x="91"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5"/>
                    <a:pt x="90" y="185"/>
                    <a:pt x="90" y="185"/>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90" y="184"/>
                    <a:pt x="90" y="184"/>
                    <a:pt x="90"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9" y="184"/>
                    <a:pt x="89" y="184"/>
                    <a:pt x="89"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88" y="184"/>
                    <a:pt x="88" y="184"/>
                    <a:pt x="88" y="184"/>
                  </a:cubicBezTo>
                  <a:cubicBezTo>
                    <a:pt x="78" y="177"/>
                    <a:pt x="68" y="172"/>
                    <a:pt x="57" y="169"/>
                  </a:cubicBezTo>
                  <a:cubicBezTo>
                    <a:pt x="46" y="166"/>
                    <a:pt x="34" y="165"/>
                    <a:pt x="21" y="166"/>
                  </a:cubicBezTo>
                  <a:cubicBezTo>
                    <a:pt x="18" y="167"/>
                    <a:pt x="15" y="164"/>
                    <a:pt x="15" y="161"/>
                  </a:cubicBezTo>
                  <a:cubicBezTo>
                    <a:pt x="15" y="161"/>
                    <a:pt x="15" y="161"/>
                    <a:pt x="15" y="161"/>
                  </a:cubicBezTo>
                  <a:cubicBezTo>
                    <a:pt x="15" y="161"/>
                    <a:pt x="15" y="161"/>
                    <a:pt x="15" y="161"/>
                  </a:cubicBezTo>
                  <a:cubicBezTo>
                    <a:pt x="15" y="145"/>
                    <a:pt x="15" y="145"/>
                    <a:pt x="15" y="145"/>
                  </a:cubicBezTo>
                  <a:cubicBezTo>
                    <a:pt x="18" y="146"/>
                    <a:pt x="22" y="146"/>
                    <a:pt x="26" y="146"/>
                  </a:cubicBezTo>
                  <a:cubicBezTo>
                    <a:pt x="26" y="154"/>
                    <a:pt x="26" y="154"/>
                    <a:pt x="26" y="154"/>
                  </a:cubicBezTo>
                  <a:cubicBezTo>
                    <a:pt x="38" y="154"/>
                    <a:pt x="49" y="155"/>
                    <a:pt x="60" y="158"/>
                  </a:cubicBezTo>
                  <a:cubicBezTo>
                    <a:pt x="69" y="161"/>
                    <a:pt x="77" y="164"/>
                    <a:pt x="86" y="169"/>
                  </a:cubicBezTo>
                  <a:cubicBezTo>
                    <a:pt x="86" y="75"/>
                    <a:pt x="86" y="75"/>
                    <a:pt x="86" y="75"/>
                  </a:cubicBezTo>
                  <a:cubicBezTo>
                    <a:pt x="77" y="70"/>
                    <a:pt x="67" y="66"/>
                    <a:pt x="57" y="63"/>
                  </a:cubicBezTo>
                  <a:cubicBezTo>
                    <a:pt x="47" y="61"/>
                    <a:pt x="37" y="59"/>
                    <a:pt x="26" y="60"/>
                  </a:cubicBezTo>
                  <a:cubicBezTo>
                    <a:pt x="26" y="92"/>
                    <a:pt x="26" y="92"/>
                    <a:pt x="26" y="92"/>
                  </a:cubicBezTo>
                  <a:cubicBezTo>
                    <a:pt x="22" y="91"/>
                    <a:pt x="18" y="91"/>
                    <a:pt x="15" y="92"/>
                  </a:cubicBezTo>
                  <a:cubicBezTo>
                    <a:pt x="15" y="54"/>
                    <a:pt x="15" y="54"/>
                    <a:pt x="15" y="54"/>
                  </a:cubicBezTo>
                  <a:cubicBezTo>
                    <a:pt x="15" y="51"/>
                    <a:pt x="17" y="48"/>
                    <a:pt x="20" y="48"/>
                  </a:cubicBezTo>
                  <a:cubicBezTo>
                    <a:pt x="20" y="48"/>
                    <a:pt x="20" y="48"/>
                    <a:pt x="20" y="48"/>
                  </a:cubicBezTo>
                  <a:cubicBezTo>
                    <a:pt x="34" y="47"/>
                    <a:pt x="48" y="49"/>
                    <a:pt x="60" y="52"/>
                  </a:cubicBezTo>
                  <a:cubicBezTo>
                    <a:pt x="71" y="55"/>
                    <a:pt x="82" y="59"/>
                    <a:pt x="91" y="65"/>
                  </a:cubicBezTo>
                  <a:cubicBezTo>
                    <a:pt x="101" y="59"/>
                    <a:pt x="112" y="55"/>
                    <a:pt x="123" y="52"/>
                  </a:cubicBezTo>
                  <a:cubicBezTo>
                    <a:pt x="135" y="49"/>
                    <a:pt x="148" y="47"/>
                    <a:pt x="162" y="48"/>
                  </a:cubicBezTo>
                  <a:cubicBezTo>
                    <a:pt x="162" y="48"/>
                    <a:pt x="162" y="48"/>
                    <a:pt x="162" y="48"/>
                  </a:cubicBezTo>
                  <a:cubicBezTo>
                    <a:pt x="166" y="48"/>
                    <a:pt x="168" y="51"/>
                    <a:pt x="168" y="54"/>
                  </a:cubicBezTo>
                  <a:cubicBezTo>
                    <a:pt x="168" y="92"/>
                    <a:pt x="168" y="92"/>
                    <a:pt x="168" y="92"/>
                  </a:cubicBezTo>
                  <a:cubicBezTo>
                    <a:pt x="165" y="91"/>
                    <a:pt x="161" y="91"/>
                    <a:pt x="157" y="92"/>
                  </a:cubicBezTo>
                  <a:cubicBezTo>
                    <a:pt x="157" y="60"/>
                    <a:pt x="157" y="60"/>
                    <a:pt x="157" y="60"/>
                  </a:cubicBezTo>
                  <a:close/>
                  <a:moveTo>
                    <a:pt x="148" y="101"/>
                  </a:moveTo>
                  <a:cubicBezTo>
                    <a:pt x="147" y="103"/>
                    <a:pt x="147" y="106"/>
                    <a:pt x="147" y="108"/>
                  </a:cubicBezTo>
                  <a:cubicBezTo>
                    <a:pt x="152" y="110"/>
                    <a:pt x="152" y="110"/>
                    <a:pt x="152" y="110"/>
                  </a:cubicBezTo>
                  <a:cubicBezTo>
                    <a:pt x="147" y="111"/>
                    <a:pt x="147" y="111"/>
                    <a:pt x="147" y="111"/>
                  </a:cubicBezTo>
                  <a:cubicBezTo>
                    <a:pt x="147" y="113"/>
                    <a:pt x="147" y="116"/>
                    <a:pt x="147" y="119"/>
                  </a:cubicBezTo>
                  <a:cubicBezTo>
                    <a:pt x="151" y="120"/>
                    <a:pt x="151" y="120"/>
                    <a:pt x="151" y="120"/>
                  </a:cubicBezTo>
                  <a:cubicBezTo>
                    <a:pt x="147" y="121"/>
                    <a:pt x="147" y="121"/>
                    <a:pt x="147" y="121"/>
                  </a:cubicBezTo>
                  <a:cubicBezTo>
                    <a:pt x="147" y="124"/>
                    <a:pt x="147" y="127"/>
                    <a:pt x="148" y="129"/>
                  </a:cubicBezTo>
                  <a:cubicBezTo>
                    <a:pt x="151" y="130"/>
                    <a:pt x="151" y="130"/>
                    <a:pt x="151" y="130"/>
                  </a:cubicBezTo>
                  <a:cubicBezTo>
                    <a:pt x="148" y="131"/>
                    <a:pt x="148" y="131"/>
                    <a:pt x="148" y="131"/>
                  </a:cubicBezTo>
                  <a:cubicBezTo>
                    <a:pt x="148" y="133"/>
                    <a:pt x="148" y="135"/>
                    <a:pt x="149" y="137"/>
                  </a:cubicBezTo>
                  <a:cubicBezTo>
                    <a:pt x="151" y="138"/>
                    <a:pt x="163" y="141"/>
                    <a:pt x="169" y="135"/>
                  </a:cubicBezTo>
                  <a:cubicBezTo>
                    <a:pt x="176" y="129"/>
                    <a:pt x="180" y="116"/>
                    <a:pt x="176" y="105"/>
                  </a:cubicBezTo>
                  <a:cubicBezTo>
                    <a:pt x="173" y="96"/>
                    <a:pt x="154" y="99"/>
                    <a:pt x="148" y="101"/>
                  </a:cubicBezTo>
                  <a:close/>
                  <a:moveTo>
                    <a:pt x="32" y="101"/>
                  </a:moveTo>
                  <a:cubicBezTo>
                    <a:pt x="26" y="99"/>
                    <a:pt x="7" y="96"/>
                    <a:pt x="4" y="105"/>
                  </a:cubicBezTo>
                  <a:cubicBezTo>
                    <a:pt x="0" y="116"/>
                    <a:pt x="4" y="129"/>
                    <a:pt x="11" y="135"/>
                  </a:cubicBezTo>
                  <a:cubicBezTo>
                    <a:pt x="17" y="141"/>
                    <a:pt x="29" y="138"/>
                    <a:pt x="32" y="137"/>
                  </a:cubicBezTo>
                  <a:cubicBezTo>
                    <a:pt x="32" y="135"/>
                    <a:pt x="32" y="133"/>
                    <a:pt x="32" y="131"/>
                  </a:cubicBezTo>
                  <a:cubicBezTo>
                    <a:pt x="29" y="130"/>
                    <a:pt x="29" y="130"/>
                    <a:pt x="29" y="130"/>
                  </a:cubicBezTo>
                  <a:cubicBezTo>
                    <a:pt x="33" y="129"/>
                    <a:pt x="33" y="129"/>
                    <a:pt x="33" y="129"/>
                  </a:cubicBezTo>
                  <a:cubicBezTo>
                    <a:pt x="33" y="127"/>
                    <a:pt x="33" y="124"/>
                    <a:pt x="33" y="121"/>
                  </a:cubicBezTo>
                  <a:cubicBezTo>
                    <a:pt x="29" y="120"/>
                    <a:pt x="29" y="120"/>
                    <a:pt x="29" y="120"/>
                  </a:cubicBezTo>
                  <a:cubicBezTo>
                    <a:pt x="33" y="119"/>
                    <a:pt x="33" y="119"/>
                    <a:pt x="33" y="119"/>
                  </a:cubicBezTo>
                  <a:cubicBezTo>
                    <a:pt x="33" y="116"/>
                    <a:pt x="33" y="113"/>
                    <a:pt x="33" y="111"/>
                  </a:cubicBezTo>
                  <a:cubicBezTo>
                    <a:pt x="28" y="110"/>
                    <a:pt x="28" y="110"/>
                    <a:pt x="28" y="110"/>
                  </a:cubicBezTo>
                  <a:cubicBezTo>
                    <a:pt x="33" y="108"/>
                    <a:pt x="33" y="108"/>
                    <a:pt x="33" y="108"/>
                  </a:cubicBezTo>
                  <a:cubicBezTo>
                    <a:pt x="33" y="106"/>
                    <a:pt x="33" y="103"/>
                    <a:pt x="32" y="101"/>
                  </a:cubicBezTo>
                  <a:close/>
                  <a:moveTo>
                    <a:pt x="91" y="0"/>
                  </a:moveTo>
                  <a:cubicBezTo>
                    <a:pt x="71" y="0"/>
                    <a:pt x="55" y="16"/>
                    <a:pt x="55" y="35"/>
                  </a:cubicBezTo>
                  <a:cubicBezTo>
                    <a:pt x="55" y="37"/>
                    <a:pt x="55" y="38"/>
                    <a:pt x="56" y="40"/>
                  </a:cubicBezTo>
                  <a:cubicBezTo>
                    <a:pt x="68" y="43"/>
                    <a:pt x="80" y="48"/>
                    <a:pt x="91" y="55"/>
                  </a:cubicBezTo>
                  <a:cubicBezTo>
                    <a:pt x="102" y="48"/>
                    <a:pt x="114" y="43"/>
                    <a:pt x="127" y="40"/>
                  </a:cubicBezTo>
                  <a:cubicBezTo>
                    <a:pt x="127" y="38"/>
                    <a:pt x="127" y="37"/>
                    <a:pt x="127" y="35"/>
                  </a:cubicBezTo>
                  <a:cubicBezTo>
                    <a:pt x="127" y="16"/>
                    <a:pt x="111" y="0"/>
                    <a:pt x="9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008209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HOẠT ĐỘNG </a:t>
            </a:r>
            <a:r>
              <a:rPr lang="en-US" smtClean="0"/>
              <a:t>4: CHÉP MỘT BÀI HÁT MỚI</a:t>
            </a:r>
            <a:endParaRPr lang="en-US"/>
          </a:p>
          <a:p>
            <a:pPr algn="ctr"/>
            <a:r>
              <a:rPr lang="vi-VN" smtClean="0">
                <a:solidFill>
                  <a:schemeClr val="bg2"/>
                </a:solidFill>
              </a:rPr>
              <a:t> </a:t>
            </a:r>
            <a:endParaRPr lang="en-US">
              <a:solidFill>
                <a:schemeClr val="bg2"/>
              </a:solidFill>
            </a:endParaRPr>
          </a:p>
        </p:txBody>
      </p:sp>
      <p:sp>
        <p:nvSpPr>
          <p:cNvPr id="4" name="Rectangle 3"/>
          <p:cNvSpPr/>
          <p:nvPr/>
        </p:nvSpPr>
        <p:spPr>
          <a:xfrm>
            <a:off x="1519707" y="1821620"/>
            <a:ext cx="3696236"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Bước 5</a:t>
            </a:r>
            <a:endParaRPr lang="en-US" sz="2800"/>
          </a:p>
        </p:txBody>
      </p:sp>
      <p:sp>
        <p:nvSpPr>
          <p:cNvPr id="6" name="Rectangle 5"/>
          <p:cNvSpPr/>
          <p:nvPr/>
        </p:nvSpPr>
        <p:spPr>
          <a:xfrm>
            <a:off x="1519706" y="2901724"/>
            <a:ext cx="3696237"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Chỉnh kích thước khuông nhạc.</a:t>
            </a:r>
            <a:endParaRPr lang="en-US" sz="280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069" y="1821620"/>
            <a:ext cx="4941241" cy="2696592"/>
          </a:xfrm>
          <a:prstGeom prst="rect">
            <a:avLst/>
          </a:prstGeom>
        </p:spPr>
      </p:pic>
      <p:sp>
        <p:nvSpPr>
          <p:cNvPr id="7" name="Rectangle 6"/>
          <p:cNvSpPr/>
          <p:nvPr/>
        </p:nvSpPr>
        <p:spPr>
          <a:xfrm>
            <a:off x="5578069" y="1843052"/>
            <a:ext cx="1387507" cy="416054"/>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5634318" y="3966882"/>
            <a:ext cx="4844651" cy="524436"/>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893215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HOẠT ĐỘNG </a:t>
            </a:r>
            <a:r>
              <a:rPr lang="en-US" smtClean="0"/>
              <a:t>4: CHÉP MỘT BÀI HÁT MỚI</a:t>
            </a:r>
            <a:endParaRPr lang="en-US"/>
          </a:p>
          <a:p>
            <a:pPr algn="ctr"/>
            <a:r>
              <a:rPr lang="vi-VN" smtClean="0">
                <a:solidFill>
                  <a:schemeClr val="bg2"/>
                </a:solidFill>
              </a:rPr>
              <a:t> </a:t>
            </a:r>
            <a:endParaRPr lang="en-US">
              <a:solidFill>
                <a:schemeClr val="bg2"/>
              </a:solidFill>
            </a:endParaRPr>
          </a:p>
        </p:txBody>
      </p:sp>
      <p:sp>
        <p:nvSpPr>
          <p:cNvPr id="4" name="Rectangle 3"/>
          <p:cNvSpPr/>
          <p:nvPr/>
        </p:nvSpPr>
        <p:spPr>
          <a:xfrm>
            <a:off x="1089401" y="1721428"/>
            <a:ext cx="3696236"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Bước 6</a:t>
            </a:r>
            <a:endParaRPr lang="en-US" sz="2800"/>
          </a:p>
        </p:txBody>
      </p:sp>
      <p:sp>
        <p:nvSpPr>
          <p:cNvPr id="6" name="Rectangle 5"/>
          <p:cNvSpPr/>
          <p:nvPr/>
        </p:nvSpPr>
        <p:spPr>
          <a:xfrm>
            <a:off x="1089400" y="2901723"/>
            <a:ext cx="3696237"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Chỉnh kích thước khuông nhạc là 4.</a:t>
            </a:r>
            <a:endParaRPr lang="en-US" sz="280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1445" y="1721428"/>
            <a:ext cx="5673196" cy="3382392"/>
          </a:xfrm>
          <a:prstGeom prst="rect">
            <a:avLst/>
          </a:prstGeom>
        </p:spPr>
      </p:pic>
      <p:sp>
        <p:nvSpPr>
          <p:cNvPr id="7" name="Rectangle 6"/>
          <p:cNvSpPr/>
          <p:nvPr/>
        </p:nvSpPr>
        <p:spPr>
          <a:xfrm>
            <a:off x="8565776" y="2236267"/>
            <a:ext cx="484094" cy="493485"/>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525" y="3008558"/>
            <a:ext cx="4994116" cy="3282296"/>
          </a:xfrm>
          <a:prstGeom prst="rect">
            <a:avLst/>
          </a:prstGeom>
        </p:spPr>
      </p:pic>
      <p:sp>
        <p:nvSpPr>
          <p:cNvPr id="8" name="Rectangle 7"/>
          <p:cNvSpPr/>
          <p:nvPr/>
        </p:nvSpPr>
        <p:spPr>
          <a:xfrm>
            <a:off x="9948237" y="3708546"/>
            <a:ext cx="338764" cy="661748"/>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6104966" y="5537347"/>
            <a:ext cx="1290916" cy="352465"/>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55770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a:t>HOẠT ĐỘNG </a:t>
            </a:r>
            <a:r>
              <a:rPr lang="en-US" smtClean="0"/>
              <a:t>4: CHÉP MỘT BÀI HÁT MỚI</a:t>
            </a:r>
            <a:endParaRPr lang="en-US"/>
          </a:p>
          <a:p>
            <a:pPr algn="ctr"/>
            <a:r>
              <a:rPr lang="vi-VN" smtClean="0">
                <a:solidFill>
                  <a:schemeClr val="bg2"/>
                </a:solidFill>
              </a:rPr>
              <a:t> </a:t>
            </a:r>
            <a:endParaRPr lang="en-US">
              <a:solidFill>
                <a:schemeClr val="bg2"/>
              </a:solidFill>
            </a:endParaRPr>
          </a:p>
        </p:txBody>
      </p:sp>
      <p:sp>
        <p:nvSpPr>
          <p:cNvPr id="5" name="Cloud Callout 4"/>
          <p:cNvSpPr/>
          <p:nvPr/>
        </p:nvSpPr>
        <p:spPr>
          <a:xfrm>
            <a:off x="2382592" y="1416677"/>
            <a:ext cx="7405351" cy="3796731"/>
          </a:xfrm>
          <a:prstGeom prst="cloudCallout">
            <a:avLst>
              <a:gd name="adj1" fmla="val -29924"/>
              <a:gd name="adj2" fmla="val 83190"/>
            </a:avLst>
          </a:prstGeom>
          <a:ln>
            <a:noFill/>
          </a:ln>
          <a:effectLst>
            <a:glow rad="139700">
              <a:schemeClr val="accent3">
                <a:satMod val="175000"/>
                <a:alpha val="40000"/>
              </a:schemeClr>
            </a:glow>
          </a:effectLst>
          <a:scene3d>
            <a:camera prst="isometricOffAxis2Left"/>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bg1"/>
                </a:solidFill>
              </a:rPr>
              <a:t>Em hãy tạo mới một bài nhạc nhịp 3/4, có 12 ô nhịp.</a:t>
            </a:r>
            <a:endParaRPr lang="en-US" sz="3200">
              <a:solidFill>
                <a:schemeClr val="bg1"/>
              </a:solidFill>
            </a:endParaRPr>
          </a:p>
        </p:txBody>
      </p:sp>
    </p:spTree>
    <p:extLst>
      <p:ext uri="{BB962C8B-B14F-4D97-AF65-F5344CB8AC3E}">
        <p14:creationId xmlns:p14="http://schemas.microsoft.com/office/powerpoint/2010/main" val="2088188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3"/>
          </p:nvPr>
        </p:nvSpPr>
        <p:spPr>
          <a:xfrm>
            <a:off x="1275744" y="795485"/>
            <a:ext cx="9784733" cy="634290"/>
          </a:xfrm>
        </p:spPr>
        <p:txBody>
          <a:bodyPr/>
          <a:lstStyle/>
          <a:p>
            <a:r>
              <a:rPr lang="en-US"/>
              <a:t>HOẠT ĐỘNG 1: </a:t>
            </a:r>
            <a:r>
              <a:rPr lang="en-US" smtClean="0"/>
              <a:t>LÀM QUEN VỚI ENCORE</a:t>
            </a:r>
            <a:endParaRPr lang="en-US"/>
          </a:p>
          <a:p>
            <a:pPr algn="ctr"/>
            <a:r>
              <a:rPr lang="vi-VN" smtClean="0">
                <a:solidFill>
                  <a:schemeClr val="bg2"/>
                </a:solidFill>
              </a:rPr>
              <a:t> </a:t>
            </a:r>
            <a:endParaRPr lang="en-US">
              <a:solidFill>
                <a:schemeClr val="bg2"/>
              </a:solidFill>
            </a:endParaRPr>
          </a:p>
        </p:txBody>
      </p:sp>
      <p:sp>
        <p:nvSpPr>
          <p:cNvPr id="4" name="Cloud Callout 3"/>
          <p:cNvSpPr/>
          <p:nvPr/>
        </p:nvSpPr>
        <p:spPr>
          <a:xfrm>
            <a:off x="2382592" y="1416677"/>
            <a:ext cx="7405351" cy="3796731"/>
          </a:xfrm>
          <a:prstGeom prst="cloudCallout">
            <a:avLst>
              <a:gd name="adj1" fmla="val -29924"/>
              <a:gd name="adj2" fmla="val 83190"/>
            </a:avLst>
          </a:prstGeom>
          <a:ln>
            <a:noFill/>
          </a:ln>
          <a:effectLst>
            <a:glow rad="139700">
              <a:schemeClr val="accent3">
                <a:satMod val="175000"/>
                <a:alpha val="40000"/>
              </a:schemeClr>
            </a:glow>
          </a:effectLst>
          <a:scene3d>
            <a:camera prst="isometricOffAxis2Left"/>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bg1"/>
                </a:solidFill>
              </a:rPr>
              <a:t>Encore là một phần mềm âm nhạc, em có thể dung chương trình Encore để nghe một bản nhạc, tập xướng âm, tập hát, kí âm, viết lại một bài nhạc hay bài hát. </a:t>
            </a:r>
            <a:endParaRPr lang="en-US" sz="3200">
              <a:solidFill>
                <a:schemeClr val="bg1"/>
              </a:solidFill>
            </a:endParaRPr>
          </a:p>
        </p:txBody>
      </p:sp>
    </p:spTree>
    <p:extLst>
      <p:ext uri="{BB962C8B-B14F-4D97-AF65-F5344CB8AC3E}">
        <p14:creationId xmlns:p14="http://schemas.microsoft.com/office/powerpoint/2010/main" val="286710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KHỞI ĐỘNG PHẦN MỀM ENCORE</a:t>
            </a:r>
            <a:endParaRPr lang="en-US"/>
          </a:p>
          <a:p>
            <a:pPr algn="ctr"/>
            <a:r>
              <a:rPr lang="vi-VN" smtClean="0">
                <a:solidFill>
                  <a:schemeClr val="bg2"/>
                </a:solidFill>
              </a:rPr>
              <a:t> </a:t>
            </a:r>
            <a:endParaRPr lang="en-US">
              <a:solidFill>
                <a:schemeClr val="bg2"/>
              </a:solidFill>
            </a:endParaRPr>
          </a:p>
        </p:txBody>
      </p:sp>
      <p:sp>
        <p:nvSpPr>
          <p:cNvPr id="3" name="Rectangle 2"/>
          <p:cNvSpPr/>
          <p:nvPr/>
        </p:nvSpPr>
        <p:spPr>
          <a:xfrm>
            <a:off x="940157" y="1795862"/>
            <a:ext cx="6272011"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CÁCH 1</a:t>
            </a:r>
            <a:endParaRPr lang="en-US" sz="2800"/>
          </a:p>
        </p:txBody>
      </p:sp>
      <p:sp>
        <p:nvSpPr>
          <p:cNvPr id="4" name="Rectangle 3"/>
          <p:cNvSpPr/>
          <p:nvPr/>
        </p:nvSpPr>
        <p:spPr>
          <a:xfrm>
            <a:off x="940157" y="2837329"/>
            <a:ext cx="6272011"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Em chọn</a:t>
            </a:r>
          </a:p>
          <a:p>
            <a:r>
              <a:rPr lang="en-US" sz="2800" smtClean="0">
                <a:solidFill>
                  <a:schemeClr val="bg1"/>
                </a:solidFill>
              </a:rPr>
              <a:t>Sau đó chọn </a:t>
            </a:r>
          </a:p>
          <a:p>
            <a:r>
              <a:rPr lang="en-US" sz="2800" smtClean="0">
                <a:solidFill>
                  <a:schemeClr val="bg1"/>
                </a:solidFill>
              </a:rPr>
              <a:t>Chọn thư mục </a:t>
            </a:r>
          </a:p>
          <a:p>
            <a:r>
              <a:rPr lang="en-US" sz="2800" smtClean="0">
                <a:solidFill>
                  <a:schemeClr val="bg1"/>
                </a:solidFill>
              </a:rPr>
              <a:t>Sau đó nhấp chọn  </a:t>
            </a:r>
            <a:endParaRPr lang="en-US" sz="280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761" y="3387656"/>
            <a:ext cx="409632" cy="36200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 r="46012" b="5243"/>
          <a:stretch/>
        </p:blipFill>
        <p:spPr>
          <a:xfrm>
            <a:off x="3134877" y="3795385"/>
            <a:ext cx="2124069" cy="37010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r="51894" b="2948"/>
          <a:stretch/>
        </p:blipFill>
        <p:spPr>
          <a:xfrm>
            <a:off x="3380239" y="4243519"/>
            <a:ext cx="2040071" cy="382269"/>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1652" t="180" r="43314" b="4331"/>
          <a:stretch/>
        </p:blipFill>
        <p:spPr>
          <a:xfrm>
            <a:off x="4035821" y="4696804"/>
            <a:ext cx="1759861" cy="34014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97989" y="1750493"/>
            <a:ext cx="3280682" cy="3749353"/>
          </a:xfrm>
          <a:prstGeom prst="rect">
            <a:avLst/>
          </a:prstGeom>
        </p:spPr>
      </p:pic>
    </p:spTree>
    <p:extLst>
      <p:ext uri="{BB962C8B-B14F-4D97-AF65-F5344CB8AC3E}">
        <p14:creationId xmlns:p14="http://schemas.microsoft.com/office/powerpoint/2010/main" val="416388857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KHỞI ĐỘNG PHẦN MỀM ENCORE</a:t>
            </a:r>
            <a:endParaRPr lang="en-US"/>
          </a:p>
          <a:p>
            <a:pPr algn="ctr"/>
            <a:r>
              <a:rPr lang="vi-VN" smtClean="0">
                <a:solidFill>
                  <a:schemeClr val="bg2"/>
                </a:solidFill>
              </a:rPr>
              <a:t> </a:t>
            </a:r>
            <a:endParaRPr lang="en-US">
              <a:solidFill>
                <a:schemeClr val="bg2"/>
              </a:solidFill>
            </a:endParaRPr>
          </a:p>
        </p:txBody>
      </p:sp>
      <p:sp>
        <p:nvSpPr>
          <p:cNvPr id="3" name="Rectangle 2"/>
          <p:cNvSpPr/>
          <p:nvPr/>
        </p:nvSpPr>
        <p:spPr>
          <a:xfrm>
            <a:off x="940157" y="1795862"/>
            <a:ext cx="6272011"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CÁCH 2</a:t>
            </a:r>
            <a:endParaRPr lang="en-US" sz="2800"/>
          </a:p>
        </p:txBody>
      </p:sp>
      <p:sp>
        <p:nvSpPr>
          <p:cNvPr id="4" name="Rectangle 3"/>
          <p:cNvSpPr/>
          <p:nvPr/>
        </p:nvSpPr>
        <p:spPr>
          <a:xfrm>
            <a:off x="940157" y="2837329"/>
            <a:ext cx="6272011"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Em nháy đúp chuột vào biểu tượng của phần mềm Encore trên màn hình Desktop.</a:t>
            </a:r>
            <a:endParaRPr lang="en-US" sz="2800">
              <a:solidFill>
                <a:schemeClr val="bg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2600" y="3704784"/>
            <a:ext cx="1040022" cy="144339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7824" y="1858825"/>
            <a:ext cx="1214776" cy="1676393"/>
          </a:xfrm>
          <a:prstGeom prst="rect">
            <a:avLst/>
          </a:prstGeom>
        </p:spPr>
      </p:pic>
      <p:sp>
        <p:nvSpPr>
          <p:cNvPr id="12" name="Explosion 1 11"/>
          <p:cNvSpPr/>
          <p:nvPr/>
        </p:nvSpPr>
        <p:spPr>
          <a:xfrm>
            <a:off x="9224446" y="3045925"/>
            <a:ext cx="811369" cy="785129"/>
          </a:xfrm>
          <a:prstGeom prst="irregularSeal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72102081"/>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THOÁT KHỎI CHƯƠNG TRÌNH</a:t>
            </a:r>
            <a:endParaRPr lang="en-US"/>
          </a:p>
          <a:p>
            <a:pPr algn="ctr"/>
            <a:r>
              <a:rPr lang="vi-VN" smtClean="0">
                <a:solidFill>
                  <a:schemeClr val="bg2"/>
                </a:solidFill>
              </a:rPr>
              <a:t> </a:t>
            </a:r>
            <a:endParaRPr lang="en-US">
              <a:solidFill>
                <a:schemeClr val="bg2"/>
              </a:solidFill>
            </a:endParaRPr>
          </a:p>
        </p:txBody>
      </p:sp>
      <p:sp>
        <p:nvSpPr>
          <p:cNvPr id="3" name="Rectangle 2"/>
          <p:cNvSpPr/>
          <p:nvPr/>
        </p:nvSpPr>
        <p:spPr>
          <a:xfrm>
            <a:off x="940157" y="1795862"/>
            <a:ext cx="6272011"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CÁCH 1</a:t>
            </a:r>
            <a:endParaRPr lang="en-US" sz="2800"/>
          </a:p>
        </p:txBody>
      </p:sp>
      <p:sp>
        <p:nvSpPr>
          <p:cNvPr id="4" name="Rectangle 3"/>
          <p:cNvSpPr/>
          <p:nvPr/>
        </p:nvSpPr>
        <p:spPr>
          <a:xfrm>
            <a:off x="940157" y="2837329"/>
            <a:ext cx="6272011"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Em chọn bảng chọn File</a:t>
            </a:r>
          </a:p>
          <a:p>
            <a:r>
              <a:rPr lang="en-US" sz="2800" smtClean="0">
                <a:solidFill>
                  <a:schemeClr val="bg1"/>
                </a:solidFill>
              </a:rPr>
              <a:t>Sau đó chọn Exit</a:t>
            </a:r>
            <a:endParaRPr lang="en-US" sz="2800">
              <a:solidFill>
                <a:schemeClr val="bg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79545" b="51046"/>
          <a:stretch/>
        </p:blipFill>
        <p:spPr>
          <a:xfrm>
            <a:off x="7570693" y="1663864"/>
            <a:ext cx="2850777" cy="3835984"/>
          </a:xfrm>
          <a:prstGeom prst="rect">
            <a:avLst/>
          </a:prstGeom>
        </p:spPr>
      </p:pic>
      <p:sp>
        <p:nvSpPr>
          <p:cNvPr id="7" name="Rectangle 6"/>
          <p:cNvSpPr/>
          <p:nvPr/>
        </p:nvSpPr>
        <p:spPr>
          <a:xfrm>
            <a:off x="7785847" y="1882587"/>
            <a:ext cx="363071" cy="242047"/>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7826189" y="5204012"/>
            <a:ext cx="2528046" cy="274429"/>
          </a:xfrm>
          <a:prstGeom prst="rect">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860888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THOÁT KHỎI CHƯƠNG TRÌNH</a:t>
            </a:r>
            <a:endParaRPr lang="en-US"/>
          </a:p>
          <a:p>
            <a:pPr algn="ctr"/>
            <a:r>
              <a:rPr lang="vi-VN" smtClean="0">
                <a:solidFill>
                  <a:schemeClr val="bg2"/>
                </a:solidFill>
              </a:rPr>
              <a:t> </a:t>
            </a:r>
            <a:endParaRPr lang="en-US">
              <a:solidFill>
                <a:schemeClr val="bg2"/>
              </a:solidFill>
            </a:endParaRPr>
          </a:p>
        </p:txBody>
      </p:sp>
      <p:sp>
        <p:nvSpPr>
          <p:cNvPr id="3" name="Rectangle 2"/>
          <p:cNvSpPr/>
          <p:nvPr/>
        </p:nvSpPr>
        <p:spPr>
          <a:xfrm>
            <a:off x="940158" y="1795862"/>
            <a:ext cx="5595114"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CÁCH 2</a:t>
            </a:r>
            <a:endParaRPr lang="en-US" sz="2800"/>
          </a:p>
        </p:txBody>
      </p:sp>
      <p:sp>
        <p:nvSpPr>
          <p:cNvPr id="4" name="Rectangle 3"/>
          <p:cNvSpPr/>
          <p:nvPr/>
        </p:nvSpPr>
        <p:spPr>
          <a:xfrm>
            <a:off x="940157" y="2837329"/>
            <a:ext cx="5595115"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solidFill>
                  <a:schemeClr val="bg1"/>
                </a:solidFill>
              </a:rPr>
              <a:t>Em </a:t>
            </a:r>
            <a:r>
              <a:rPr lang="en-US" sz="2800" smtClean="0">
                <a:solidFill>
                  <a:schemeClr val="bg1"/>
                </a:solidFill>
              </a:rPr>
              <a:t>nháy </a:t>
            </a:r>
            <a:r>
              <a:rPr lang="en-US" sz="2800">
                <a:solidFill>
                  <a:schemeClr val="bg1"/>
                </a:solidFill>
              </a:rPr>
              <a:t>chuột vào biểu </a:t>
            </a:r>
            <a:r>
              <a:rPr lang="en-US" sz="2800" smtClean="0">
                <a:solidFill>
                  <a:schemeClr val="bg1"/>
                </a:solidFill>
              </a:rPr>
              <a:t>tượng có dấu X màu đỏ ở góc trên bên trái.</a:t>
            </a:r>
            <a:endParaRPr lang="en-US" sz="2800">
              <a:solidFill>
                <a:schemeClr val="bg1"/>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t="10023"/>
          <a:stretch/>
        </p:blipFill>
        <p:spPr>
          <a:xfrm>
            <a:off x="7128832" y="2573860"/>
            <a:ext cx="3180770" cy="599646"/>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8541" y="3380587"/>
            <a:ext cx="1040022" cy="1443395"/>
          </a:xfrm>
          <a:prstGeom prst="rect">
            <a:avLst/>
          </a:prstGeom>
        </p:spPr>
      </p:pic>
      <p:sp>
        <p:nvSpPr>
          <p:cNvPr id="14" name="Explosion 1 13"/>
          <p:cNvSpPr/>
          <p:nvPr/>
        </p:nvSpPr>
        <p:spPr>
          <a:xfrm>
            <a:off x="9681647" y="2754047"/>
            <a:ext cx="811369" cy="785129"/>
          </a:xfrm>
          <a:prstGeom prst="irregularSeal1">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3299797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295835" y="748873"/>
            <a:ext cx="11335871" cy="634290"/>
          </a:xfrm>
          <a:prstGeom prst="rect">
            <a:avLst/>
          </a:prstGeom>
        </p:spPr>
        <p:txBody>
          <a:bodyPr vert="horz" lIns="91440" tIns="45720" rIns="91440" bIns="45720" rtlCol="0">
            <a:noAutofit/>
          </a:bodyPr>
          <a:lstStyle>
            <a:lvl1pPr marL="182880" indent="-182880" algn="ctr" defTabSz="914400" rtl="0" eaLnBrk="1" latinLnBrk="0" hangingPunct="1">
              <a:lnSpc>
                <a:spcPct val="90000"/>
              </a:lnSpc>
              <a:spcBef>
                <a:spcPts val="1200"/>
              </a:spcBef>
              <a:spcAft>
                <a:spcPts val="200"/>
              </a:spcAft>
              <a:buClr>
                <a:schemeClr val="tx1"/>
              </a:buClr>
              <a:buFont typeface="Wingdings" pitchFamily="2" charset="2"/>
              <a:buChar char=""/>
              <a:defRPr sz="3200" kern="1200">
                <a:solidFill>
                  <a:schemeClr val="bg2"/>
                </a:solidFill>
                <a:latin typeface="+mn-lt"/>
                <a:ea typeface="+mn-ea"/>
                <a:cs typeface="+mn-cs"/>
              </a:defRPr>
            </a:lvl1pPr>
            <a:lvl2pPr marL="4114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2pPr>
            <a:lvl3pPr marL="6400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3pPr>
            <a:lvl4pPr marL="8686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4pPr>
            <a:lvl5pPr marL="10972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mtClean="0"/>
              <a:t>HOẠT ĐỘNG 2: DAO DIỆN CHƯƠNG TRÌNH ENCORE</a:t>
            </a: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5366" y="1328553"/>
            <a:ext cx="9426389" cy="5354636"/>
          </a:xfrm>
          <a:prstGeom prst="rect">
            <a:avLst/>
          </a:prstGeom>
        </p:spPr>
      </p:pic>
    </p:spTree>
    <p:extLst>
      <p:ext uri="{BB962C8B-B14F-4D97-AF65-F5344CB8AC3E}">
        <p14:creationId xmlns:p14="http://schemas.microsoft.com/office/powerpoint/2010/main" val="15140318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67425" y="748873"/>
            <a:ext cx="12698569" cy="634290"/>
          </a:xfrm>
          <a:prstGeom prst="rect">
            <a:avLst/>
          </a:prstGeom>
        </p:spPr>
        <p:txBody>
          <a:bodyPr vert="horz" lIns="91440" tIns="45720" rIns="91440" bIns="45720" rtlCol="0">
            <a:noAutofit/>
          </a:bodyPr>
          <a:lstStyle>
            <a:lvl1pPr marL="182880" indent="-182880" algn="ctr" defTabSz="914400" rtl="0" eaLnBrk="1" latinLnBrk="0" hangingPunct="1">
              <a:lnSpc>
                <a:spcPct val="90000"/>
              </a:lnSpc>
              <a:spcBef>
                <a:spcPts val="1200"/>
              </a:spcBef>
              <a:spcAft>
                <a:spcPts val="200"/>
              </a:spcAft>
              <a:buClr>
                <a:schemeClr val="tx1"/>
              </a:buClr>
              <a:buFont typeface="Wingdings" pitchFamily="2" charset="2"/>
              <a:buChar char=""/>
              <a:defRPr sz="3200" kern="1200">
                <a:solidFill>
                  <a:schemeClr val="bg2"/>
                </a:solidFill>
                <a:latin typeface="+mn-lt"/>
                <a:ea typeface="+mn-ea"/>
                <a:cs typeface="+mn-cs"/>
              </a:defRPr>
            </a:lvl1pPr>
            <a:lvl2pPr marL="4114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2pPr>
            <a:lvl3pPr marL="6400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3pPr>
            <a:lvl4pPr marL="8686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4pPr>
            <a:lvl5pPr marL="1097280" indent="-182880" algn="ctr" defTabSz="914400" rtl="0" eaLnBrk="1" latinLnBrk="0" hangingPunct="1">
              <a:lnSpc>
                <a:spcPct val="90000"/>
              </a:lnSpc>
              <a:spcBef>
                <a:spcPts val="200"/>
              </a:spcBef>
              <a:spcAft>
                <a:spcPts val="400"/>
              </a:spcAft>
              <a:buClr>
                <a:schemeClr val="tx1"/>
              </a:buClr>
              <a:buFont typeface="Wingdings" pitchFamily="2" charset="2"/>
              <a:buChar char=""/>
              <a:defRPr sz="3200" kern="1200">
                <a:solidFill>
                  <a:schemeClr val="bg2"/>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r>
              <a:rPr lang="en-US" smtClean="0"/>
              <a:t>HOẠT ĐỘNG 3: LÀM QUEN VỚI CÁC THUẬT NGỮ ÂM NHẠC</a:t>
            </a:r>
            <a:endParaRPr lang="en-US"/>
          </a:p>
        </p:txBody>
      </p:sp>
      <p:sp>
        <p:nvSpPr>
          <p:cNvPr id="5" name="Rectangle 4"/>
          <p:cNvSpPr/>
          <p:nvPr/>
        </p:nvSpPr>
        <p:spPr>
          <a:xfrm>
            <a:off x="1519707" y="1821620"/>
            <a:ext cx="3168204" cy="888642"/>
          </a:xfrm>
          <a:prstGeom prst="rect">
            <a:avLst/>
          </a:prstGeom>
          <a:solidFill>
            <a:srgbClr val="33A3D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t>Staff, Staves</a:t>
            </a:r>
            <a:endParaRPr lang="en-US" sz="2800"/>
          </a:p>
        </p:txBody>
      </p:sp>
      <p:sp>
        <p:nvSpPr>
          <p:cNvPr id="6" name="Rectangle 5"/>
          <p:cNvSpPr/>
          <p:nvPr/>
        </p:nvSpPr>
        <p:spPr>
          <a:xfrm>
            <a:off x="1519707" y="2901724"/>
            <a:ext cx="3168204" cy="2662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solidFill>
                  <a:schemeClr val="bg1"/>
                </a:solidFill>
              </a:rPr>
              <a:t>Dòng kẻ nhạc</a:t>
            </a:r>
            <a:endParaRPr lang="en-US" sz="280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7036" y="2710262"/>
            <a:ext cx="5251973" cy="953384"/>
          </a:xfrm>
          <a:prstGeom prst="rect">
            <a:avLst/>
          </a:prstGeom>
        </p:spPr>
      </p:pic>
    </p:spTree>
    <p:extLst>
      <p:ext uri="{BB962C8B-B14F-4D97-AF65-F5344CB8AC3E}">
        <p14:creationId xmlns:p14="http://schemas.microsoft.com/office/powerpoint/2010/main" val="5307264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4983</TotalTime>
  <Words>496</Words>
  <Application>Microsoft Office PowerPoint</Application>
  <PresentationFormat>Widescreen</PresentationFormat>
  <Paragraphs>78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Times New Roman</vt:lpstr>
      <vt:lpstr>UTM Duepuntozero</vt:lpstr>
      <vt:lpstr>Wingdings</vt:lpstr>
      <vt:lpstr>Banded</vt:lpstr>
      <vt:lpstr>Bài 30: LÀM QUEN VỚI PHẦN MỀM eNCORE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welcome</cp:lastModifiedBy>
  <cp:revision>174</cp:revision>
  <dcterms:created xsi:type="dcterms:W3CDTF">2014-06-09T03:12:12Z</dcterms:created>
  <dcterms:modified xsi:type="dcterms:W3CDTF">2021-05-14T00:51:01Z</dcterms:modified>
</cp:coreProperties>
</file>